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3" r:id="rId4"/>
    <p:sldId id="284" r:id="rId5"/>
    <p:sldId id="272" r:id="rId6"/>
    <p:sldId id="264" r:id="rId7"/>
    <p:sldId id="266" r:id="rId8"/>
    <p:sldId id="274" r:id="rId9"/>
    <p:sldId id="289" r:id="rId10"/>
    <p:sldId id="267" r:id="rId11"/>
    <p:sldId id="275" r:id="rId12"/>
    <p:sldId id="290" r:id="rId13"/>
    <p:sldId id="269" r:id="rId14"/>
    <p:sldId id="276" r:id="rId15"/>
    <p:sldId id="265" r:id="rId16"/>
    <p:sldId id="279" r:id="rId17"/>
    <p:sldId id="291" r:id="rId18"/>
    <p:sldId id="268" r:id="rId19"/>
    <p:sldId id="280" r:id="rId20"/>
    <p:sldId id="293" r:id="rId21"/>
    <p:sldId id="270" r:id="rId22"/>
    <p:sldId id="281" r:id="rId23"/>
    <p:sldId id="294" r:id="rId24"/>
    <p:sldId id="271" r:id="rId25"/>
    <p:sldId id="273" r:id="rId26"/>
    <p:sldId id="295" r:id="rId27"/>
    <p:sldId id="310" r:id="rId28"/>
    <p:sldId id="262" r:id="rId29"/>
    <p:sldId id="287" r:id="rId30"/>
    <p:sldId id="286" r:id="rId31"/>
    <p:sldId id="288" r:id="rId32"/>
    <p:sldId id="259" r:id="rId33"/>
    <p:sldId id="300" r:id="rId34"/>
    <p:sldId id="301" r:id="rId35"/>
    <p:sldId id="303" r:id="rId36"/>
    <p:sldId id="311" r:id="rId37"/>
    <p:sldId id="304" r:id="rId38"/>
    <p:sldId id="258" r:id="rId39"/>
    <p:sldId id="261" r:id="rId40"/>
    <p:sldId id="296" r:id="rId41"/>
    <p:sldId id="283" r:id="rId42"/>
    <p:sldId id="305" r:id="rId43"/>
    <p:sldId id="306" r:id="rId44"/>
    <p:sldId id="309" r:id="rId45"/>
    <p:sldId id="308" r:id="rId46"/>
    <p:sldId id="260" r:id="rId47"/>
    <p:sldId id="30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FE8"/>
    <a:srgbClr val="D9D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4660"/>
  </p:normalViewPr>
  <p:slideViewPr>
    <p:cSldViewPr snapToGrid="0">
      <p:cViewPr varScale="1">
        <p:scale>
          <a:sx n="39" d="100"/>
          <a:sy n="39" d="100"/>
        </p:scale>
        <p:origin x="84"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71DE997-E5EB-45ED-85F2-0C61D51C9649}" type="datetimeFigureOut">
              <a:rPr lang="en-JM" smtClean="0"/>
              <a:t>25/3/2024</a:t>
            </a:fld>
            <a:endParaRPr lang="en-JM"/>
          </a:p>
        </p:txBody>
      </p:sp>
      <p:sp>
        <p:nvSpPr>
          <p:cNvPr id="5" name="Footer Placeholder 4"/>
          <p:cNvSpPr>
            <a:spLocks noGrp="1"/>
          </p:cNvSpPr>
          <p:nvPr>
            <p:ph type="ftr" sz="quarter" idx="11"/>
          </p:nvPr>
        </p:nvSpPr>
        <p:spPr>
          <a:xfrm>
            <a:off x="2692397" y="5037663"/>
            <a:ext cx="5214635" cy="279400"/>
          </a:xfrm>
        </p:spPr>
        <p:txBody>
          <a:bodyPr/>
          <a:lstStyle/>
          <a:p>
            <a:endParaRPr lang="en-JM"/>
          </a:p>
        </p:txBody>
      </p:sp>
      <p:sp>
        <p:nvSpPr>
          <p:cNvPr id="6" name="Slide Number Placeholder 5"/>
          <p:cNvSpPr>
            <a:spLocks noGrp="1"/>
          </p:cNvSpPr>
          <p:nvPr>
            <p:ph type="sldNum" sz="quarter" idx="12"/>
          </p:nvPr>
        </p:nvSpPr>
        <p:spPr>
          <a:xfrm>
            <a:off x="8956900" y="5037663"/>
            <a:ext cx="551167" cy="279400"/>
          </a:xfrm>
        </p:spPr>
        <p:txBody>
          <a:bodyPr/>
          <a:lstStyle/>
          <a:p>
            <a:fld id="{4D7AB9C2-599C-460F-9FE0-77DD2E3700AE}" type="slidenum">
              <a:rPr lang="en-JM" smtClean="0"/>
              <a:t>‹#›</a:t>
            </a:fld>
            <a:endParaRPr lang="en-JM"/>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93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1DE997-E5EB-45ED-85F2-0C61D51C9649}" type="datetimeFigureOut">
              <a:rPr lang="en-JM" smtClean="0"/>
              <a:t>25/3/2024</a:t>
            </a:fld>
            <a:endParaRPr lang="en-JM"/>
          </a:p>
        </p:txBody>
      </p:sp>
      <p:sp>
        <p:nvSpPr>
          <p:cNvPr id="6" name="Footer Placeholder 5"/>
          <p:cNvSpPr>
            <a:spLocks noGrp="1"/>
          </p:cNvSpPr>
          <p:nvPr>
            <p:ph type="ftr" sz="quarter" idx="11"/>
          </p:nvPr>
        </p:nvSpPr>
        <p:spPr/>
        <p:txBody>
          <a:bodyPr/>
          <a:lstStyle/>
          <a:p>
            <a:endParaRPr lang="en-JM"/>
          </a:p>
        </p:txBody>
      </p:sp>
      <p:sp>
        <p:nvSpPr>
          <p:cNvPr id="7" name="Slide Number Placeholder 6"/>
          <p:cNvSpPr>
            <a:spLocks noGrp="1"/>
          </p:cNvSpPr>
          <p:nvPr>
            <p:ph type="sldNum" sz="quarter" idx="12"/>
          </p:nvPr>
        </p:nvSpPr>
        <p:spPr/>
        <p:txBody>
          <a:bodyPr/>
          <a:lstStyle/>
          <a:p>
            <a:fld id="{4D7AB9C2-599C-460F-9FE0-77DD2E3700AE}" type="slidenum">
              <a:rPr lang="en-JM" smtClean="0"/>
              <a:t>‹#›</a:t>
            </a:fld>
            <a:endParaRPr lang="en-JM"/>
          </a:p>
        </p:txBody>
      </p:sp>
    </p:spTree>
    <p:extLst>
      <p:ext uri="{BB962C8B-B14F-4D97-AF65-F5344CB8AC3E}">
        <p14:creationId xmlns:p14="http://schemas.microsoft.com/office/powerpoint/2010/main" val="3134416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1DE997-E5EB-45ED-85F2-0C61D51C9649}" type="datetimeFigureOut">
              <a:rPr lang="en-JM" smtClean="0"/>
              <a:t>25/3/2024</a:t>
            </a:fld>
            <a:endParaRPr lang="en-JM"/>
          </a:p>
        </p:txBody>
      </p:sp>
      <p:sp>
        <p:nvSpPr>
          <p:cNvPr id="5" name="Footer Placeholder 4"/>
          <p:cNvSpPr>
            <a:spLocks noGrp="1"/>
          </p:cNvSpPr>
          <p:nvPr>
            <p:ph type="ftr" sz="quarter" idx="11"/>
          </p:nvPr>
        </p:nvSpPr>
        <p:spPr/>
        <p:txBody>
          <a:bodyPr/>
          <a:lstStyle/>
          <a:p>
            <a:endParaRPr lang="en-JM"/>
          </a:p>
        </p:txBody>
      </p:sp>
      <p:sp>
        <p:nvSpPr>
          <p:cNvPr id="6" name="Slide Number Placeholder 5"/>
          <p:cNvSpPr>
            <a:spLocks noGrp="1"/>
          </p:cNvSpPr>
          <p:nvPr>
            <p:ph type="sldNum" sz="quarter" idx="12"/>
          </p:nvPr>
        </p:nvSpPr>
        <p:spPr/>
        <p:txBody>
          <a:bodyPr/>
          <a:lstStyle/>
          <a:p>
            <a:fld id="{4D7AB9C2-599C-460F-9FE0-77DD2E3700AE}" type="slidenum">
              <a:rPr lang="en-JM" smtClean="0"/>
              <a:t>‹#›</a:t>
            </a:fld>
            <a:endParaRPr lang="en-JM"/>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1099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1DE997-E5EB-45ED-85F2-0C61D51C9649}" type="datetimeFigureOut">
              <a:rPr lang="en-JM" smtClean="0"/>
              <a:t>25/3/2024</a:t>
            </a:fld>
            <a:endParaRPr lang="en-JM"/>
          </a:p>
        </p:txBody>
      </p:sp>
      <p:sp>
        <p:nvSpPr>
          <p:cNvPr id="5" name="Footer Placeholder 4"/>
          <p:cNvSpPr>
            <a:spLocks noGrp="1"/>
          </p:cNvSpPr>
          <p:nvPr>
            <p:ph type="ftr" sz="quarter" idx="11"/>
          </p:nvPr>
        </p:nvSpPr>
        <p:spPr/>
        <p:txBody>
          <a:bodyPr/>
          <a:lstStyle/>
          <a:p>
            <a:endParaRPr lang="en-JM"/>
          </a:p>
        </p:txBody>
      </p:sp>
      <p:sp>
        <p:nvSpPr>
          <p:cNvPr id="6" name="Slide Number Placeholder 5"/>
          <p:cNvSpPr>
            <a:spLocks noGrp="1"/>
          </p:cNvSpPr>
          <p:nvPr>
            <p:ph type="sldNum" sz="quarter" idx="12"/>
          </p:nvPr>
        </p:nvSpPr>
        <p:spPr/>
        <p:txBody>
          <a:bodyPr/>
          <a:lstStyle/>
          <a:p>
            <a:fld id="{4D7AB9C2-599C-460F-9FE0-77DD2E3700AE}" type="slidenum">
              <a:rPr lang="en-JM" smtClean="0"/>
              <a:t>‹#›</a:t>
            </a:fld>
            <a:endParaRPr lang="en-JM"/>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8987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1DE997-E5EB-45ED-85F2-0C61D51C9649}" type="datetimeFigureOut">
              <a:rPr lang="en-JM" smtClean="0"/>
              <a:t>25/3/2024</a:t>
            </a:fld>
            <a:endParaRPr lang="en-JM"/>
          </a:p>
        </p:txBody>
      </p:sp>
      <p:sp>
        <p:nvSpPr>
          <p:cNvPr id="5" name="Footer Placeholder 4"/>
          <p:cNvSpPr>
            <a:spLocks noGrp="1"/>
          </p:cNvSpPr>
          <p:nvPr>
            <p:ph type="ftr" sz="quarter" idx="11"/>
          </p:nvPr>
        </p:nvSpPr>
        <p:spPr/>
        <p:txBody>
          <a:bodyPr/>
          <a:lstStyle/>
          <a:p>
            <a:endParaRPr lang="en-JM"/>
          </a:p>
        </p:txBody>
      </p:sp>
      <p:sp>
        <p:nvSpPr>
          <p:cNvPr id="6" name="Slide Number Placeholder 5"/>
          <p:cNvSpPr>
            <a:spLocks noGrp="1"/>
          </p:cNvSpPr>
          <p:nvPr>
            <p:ph type="sldNum" sz="quarter" idx="12"/>
          </p:nvPr>
        </p:nvSpPr>
        <p:spPr/>
        <p:txBody>
          <a:bodyPr/>
          <a:lstStyle/>
          <a:p>
            <a:fld id="{4D7AB9C2-599C-460F-9FE0-77DD2E3700AE}" type="slidenum">
              <a:rPr lang="en-JM" smtClean="0"/>
              <a:t>‹#›</a:t>
            </a:fld>
            <a:endParaRPr lang="en-JM"/>
          </a:p>
        </p:txBody>
      </p:sp>
    </p:spTree>
    <p:extLst>
      <p:ext uri="{BB962C8B-B14F-4D97-AF65-F5344CB8AC3E}">
        <p14:creationId xmlns:p14="http://schemas.microsoft.com/office/powerpoint/2010/main" val="2120241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1DE997-E5EB-45ED-85F2-0C61D51C9649}" type="datetimeFigureOut">
              <a:rPr lang="en-JM" smtClean="0"/>
              <a:t>25/3/2024</a:t>
            </a:fld>
            <a:endParaRPr lang="en-JM"/>
          </a:p>
        </p:txBody>
      </p:sp>
      <p:sp>
        <p:nvSpPr>
          <p:cNvPr id="5" name="Footer Placeholder 4"/>
          <p:cNvSpPr>
            <a:spLocks noGrp="1"/>
          </p:cNvSpPr>
          <p:nvPr>
            <p:ph type="ftr" sz="quarter" idx="11"/>
          </p:nvPr>
        </p:nvSpPr>
        <p:spPr/>
        <p:txBody>
          <a:bodyPr/>
          <a:lstStyle/>
          <a:p>
            <a:endParaRPr lang="en-JM"/>
          </a:p>
        </p:txBody>
      </p:sp>
      <p:sp>
        <p:nvSpPr>
          <p:cNvPr id="6" name="Slide Number Placeholder 5"/>
          <p:cNvSpPr>
            <a:spLocks noGrp="1"/>
          </p:cNvSpPr>
          <p:nvPr>
            <p:ph type="sldNum" sz="quarter" idx="12"/>
          </p:nvPr>
        </p:nvSpPr>
        <p:spPr/>
        <p:txBody>
          <a:bodyPr/>
          <a:lstStyle/>
          <a:p>
            <a:fld id="{4D7AB9C2-599C-460F-9FE0-77DD2E3700AE}" type="slidenum">
              <a:rPr lang="en-JM" smtClean="0"/>
              <a:t>‹#›</a:t>
            </a:fld>
            <a:endParaRPr lang="en-JM"/>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558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1DE997-E5EB-45ED-85F2-0C61D51C9649}" type="datetimeFigureOut">
              <a:rPr lang="en-JM" smtClean="0"/>
              <a:t>25/3/2024</a:t>
            </a:fld>
            <a:endParaRPr lang="en-JM"/>
          </a:p>
        </p:txBody>
      </p:sp>
      <p:sp>
        <p:nvSpPr>
          <p:cNvPr id="5" name="Footer Placeholder 4"/>
          <p:cNvSpPr>
            <a:spLocks noGrp="1"/>
          </p:cNvSpPr>
          <p:nvPr>
            <p:ph type="ftr" sz="quarter" idx="11"/>
          </p:nvPr>
        </p:nvSpPr>
        <p:spPr/>
        <p:txBody>
          <a:bodyPr/>
          <a:lstStyle/>
          <a:p>
            <a:endParaRPr lang="en-JM"/>
          </a:p>
        </p:txBody>
      </p:sp>
      <p:sp>
        <p:nvSpPr>
          <p:cNvPr id="6" name="Slide Number Placeholder 5"/>
          <p:cNvSpPr>
            <a:spLocks noGrp="1"/>
          </p:cNvSpPr>
          <p:nvPr>
            <p:ph type="sldNum" sz="quarter" idx="12"/>
          </p:nvPr>
        </p:nvSpPr>
        <p:spPr/>
        <p:txBody>
          <a:bodyPr/>
          <a:lstStyle/>
          <a:p>
            <a:fld id="{4D7AB9C2-599C-460F-9FE0-77DD2E3700AE}" type="slidenum">
              <a:rPr lang="en-JM" smtClean="0"/>
              <a:t>‹#›</a:t>
            </a:fld>
            <a:endParaRPr lang="en-JM"/>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1738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1DE997-E5EB-45ED-85F2-0C61D51C9649}" type="datetimeFigureOut">
              <a:rPr lang="en-JM" smtClean="0"/>
              <a:t>25/3/2024</a:t>
            </a:fld>
            <a:endParaRPr lang="en-JM"/>
          </a:p>
        </p:txBody>
      </p:sp>
      <p:sp>
        <p:nvSpPr>
          <p:cNvPr id="5" name="Footer Placeholder 4"/>
          <p:cNvSpPr>
            <a:spLocks noGrp="1"/>
          </p:cNvSpPr>
          <p:nvPr>
            <p:ph type="ftr" sz="quarter" idx="11"/>
          </p:nvPr>
        </p:nvSpPr>
        <p:spPr/>
        <p:txBody>
          <a:bodyPr/>
          <a:lstStyle/>
          <a:p>
            <a:endParaRPr lang="en-JM"/>
          </a:p>
        </p:txBody>
      </p:sp>
      <p:sp>
        <p:nvSpPr>
          <p:cNvPr id="6" name="Slide Number Placeholder 5"/>
          <p:cNvSpPr>
            <a:spLocks noGrp="1"/>
          </p:cNvSpPr>
          <p:nvPr>
            <p:ph type="sldNum" sz="quarter" idx="12"/>
          </p:nvPr>
        </p:nvSpPr>
        <p:spPr/>
        <p:txBody>
          <a:bodyPr/>
          <a:lstStyle/>
          <a:p>
            <a:fld id="{4D7AB9C2-599C-460F-9FE0-77DD2E3700AE}" type="slidenum">
              <a:rPr lang="en-JM" smtClean="0"/>
              <a:t>‹#›</a:t>
            </a:fld>
            <a:endParaRPr lang="en-JM"/>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0503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1DE997-E5EB-45ED-85F2-0C61D51C9649}" type="datetimeFigureOut">
              <a:rPr lang="en-JM" smtClean="0"/>
              <a:t>25/3/2024</a:t>
            </a:fld>
            <a:endParaRPr lang="en-JM"/>
          </a:p>
        </p:txBody>
      </p:sp>
      <p:sp>
        <p:nvSpPr>
          <p:cNvPr id="5" name="Footer Placeholder 4"/>
          <p:cNvSpPr>
            <a:spLocks noGrp="1"/>
          </p:cNvSpPr>
          <p:nvPr>
            <p:ph type="ftr" sz="quarter" idx="11"/>
          </p:nvPr>
        </p:nvSpPr>
        <p:spPr/>
        <p:txBody>
          <a:bodyPr/>
          <a:lstStyle/>
          <a:p>
            <a:endParaRPr lang="en-JM"/>
          </a:p>
        </p:txBody>
      </p:sp>
      <p:sp>
        <p:nvSpPr>
          <p:cNvPr id="6" name="Slide Number Placeholder 5"/>
          <p:cNvSpPr>
            <a:spLocks noGrp="1"/>
          </p:cNvSpPr>
          <p:nvPr>
            <p:ph type="sldNum" sz="quarter" idx="12"/>
          </p:nvPr>
        </p:nvSpPr>
        <p:spPr/>
        <p:txBody>
          <a:bodyPr/>
          <a:lstStyle/>
          <a:p>
            <a:fld id="{4D7AB9C2-599C-460F-9FE0-77DD2E3700AE}" type="slidenum">
              <a:rPr lang="en-JM" smtClean="0"/>
              <a:t>‹#›</a:t>
            </a:fld>
            <a:endParaRPr lang="en-JM"/>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9098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1DE997-E5EB-45ED-85F2-0C61D51C9649}" type="datetimeFigureOut">
              <a:rPr lang="en-JM" smtClean="0"/>
              <a:t>25/3/2024</a:t>
            </a:fld>
            <a:endParaRPr lang="en-JM"/>
          </a:p>
        </p:txBody>
      </p:sp>
      <p:sp>
        <p:nvSpPr>
          <p:cNvPr id="5" name="Footer Placeholder 4"/>
          <p:cNvSpPr>
            <a:spLocks noGrp="1"/>
          </p:cNvSpPr>
          <p:nvPr>
            <p:ph type="ftr" sz="quarter" idx="11"/>
          </p:nvPr>
        </p:nvSpPr>
        <p:spPr/>
        <p:txBody>
          <a:bodyPr/>
          <a:lstStyle/>
          <a:p>
            <a:endParaRPr lang="en-JM"/>
          </a:p>
        </p:txBody>
      </p:sp>
      <p:sp>
        <p:nvSpPr>
          <p:cNvPr id="6" name="Slide Number Placeholder 5"/>
          <p:cNvSpPr>
            <a:spLocks noGrp="1"/>
          </p:cNvSpPr>
          <p:nvPr>
            <p:ph type="sldNum" sz="quarter" idx="12"/>
          </p:nvPr>
        </p:nvSpPr>
        <p:spPr/>
        <p:txBody>
          <a:bodyPr/>
          <a:lstStyle/>
          <a:p>
            <a:fld id="{4D7AB9C2-599C-460F-9FE0-77DD2E3700AE}" type="slidenum">
              <a:rPr lang="en-JM" smtClean="0"/>
              <a:t>‹#›</a:t>
            </a:fld>
            <a:endParaRPr lang="en-JM"/>
          </a:p>
        </p:txBody>
      </p:sp>
    </p:spTree>
    <p:extLst>
      <p:ext uri="{BB962C8B-B14F-4D97-AF65-F5344CB8AC3E}">
        <p14:creationId xmlns:p14="http://schemas.microsoft.com/office/powerpoint/2010/main" val="276150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1DE997-E5EB-45ED-85F2-0C61D51C9649}" type="datetimeFigureOut">
              <a:rPr lang="en-JM" smtClean="0"/>
              <a:t>25/3/2024</a:t>
            </a:fld>
            <a:endParaRPr lang="en-JM"/>
          </a:p>
        </p:txBody>
      </p:sp>
      <p:sp>
        <p:nvSpPr>
          <p:cNvPr id="5" name="Footer Placeholder 4"/>
          <p:cNvSpPr>
            <a:spLocks noGrp="1"/>
          </p:cNvSpPr>
          <p:nvPr>
            <p:ph type="ftr" sz="quarter" idx="11"/>
          </p:nvPr>
        </p:nvSpPr>
        <p:spPr/>
        <p:txBody>
          <a:bodyPr/>
          <a:lstStyle/>
          <a:p>
            <a:endParaRPr lang="en-JM"/>
          </a:p>
        </p:txBody>
      </p:sp>
      <p:sp>
        <p:nvSpPr>
          <p:cNvPr id="6" name="Slide Number Placeholder 5"/>
          <p:cNvSpPr>
            <a:spLocks noGrp="1"/>
          </p:cNvSpPr>
          <p:nvPr>
            <p:ph type="sldNum" sz="quarter" idx="12"/>
          </p:nvPr>
        </p:nvSpPr>
        <p:spPr/>
        <p:txBody>
          <a:bodyPr/>
          <a:lstStyle/>
          <a:p>
            <a:fld id="{4D7AB9C2-599C-460F-9FE0-77DD2E3700AE}" type="slidenum">
              <a:rPr lang="en-JM" smtClean="0"/>
              <a:t>‹#›</a:t>
            </a:fld>
            <a:endParaRPr lang="en-JM"/>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274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1DE997-E5EB-45ED-85F2-0C61D51C9649}" type="datetimeFigureOut">
              <a:rPr lang="en-JM" smtClean="0"/>
              <a:t>25/3/2024</a:t>
            </a:fld>
            <a:endParaRPr lang="en-JM"/>
          </a:p>
        </p:txBody>
      </p:sp>
      <p:sp>
        <p:nvSpPr>
          <p:cNvPr id="6" name="Footer Placeholder 5"/>
          <p:cNvSpPr>
            <a:spLocks noGrp="1"/>
          </p:cNvSpPr>
          <p:nvPr>
            <p:ph type="ftr" sz="quarter" idx="11"/>
          </p:nvPr>
        </p:nvSpPr>
        <p:spPr/>
        <p:txBody>
          <a:bodyPr/>
          <a:lstStyle/>
          <a:p>
            <a:endParaRPr lang="en-JM"/>
          </a:p>
        </p:txBody>
      </p:sp>
      <p:sp>
        <p:nvSpPr>
          <p:cNvPr id="7" name="Slide Number Placeholder 6"/>
          <p:cNvSpPr>
            <a:spLocks noGrp="1"/>
          </p:cNvSpPr>
          <p:nvPr>
            <p:ph type="sldNum" sz="quarter" idx="12"/>
          </p:nvPr>
        </p:nvSpPr>
        <p:spPr/>
        <p:txBody>
          <a:bodyPr/>
          <a:lstStyle/>
          <a:p>
            <a:fld id="{4D7AB9C2-599C-460F-9FE0-77DD2E3700AE}" type="slidenum">
              <a:rPr lang="en-JM" smtClean="0"/>
              <a:t>‹#›</a:t>
            </a:fld>
            <a:endParaRPr lang="en-JM"/>
          </a:p>
        </p:txBody>
      </p:sp>
    </p:spTree>
    <p:extLst>
      <p:ext uri="{BB962C8B-B14F-4D97-AF65-F5344CB8AC3E}">
        <p14:creationId xmlns:p14="http://schemas.microsoft.com/office/powerpoint/2010/main" val="2030815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1DE997-E5EB-45ED-85F2-0C61D51C9649}" type="datetimeFigureOut">
              <a:rPr lang="en-JM" smtClean="0"/>
              <a:t>25/3/2024</a:t>
            </a:fld>
            <a:endParaRPr lang="en-JM"/>
          </a:p>
        </p:txBody>
      </p:sp>
      <p:sp>
        <p:nvSpPr>
          <p:cNvPr id="8" name="Footer Placeholder 7"/>
          <p:cNvSpPr>
            <a:spLocks noGrp="1"/>
          </p:cNvSpPr>
          <p:nvPr>
            <p:ph type="ftr" sz="quarter" idx="11"/>
          </p:nvPr>
        </p:nvSpPr>
        <p:spPr/>
        <p:txBody>
          <a:bodyPr/>
          <a:lstStyle/>
          <a:p>
            <a:endParaRPr lang="en-JM"/>
          </a:p>
        </p:txBody>
      </p:sp>
      <p:sp>
        <p:nvSpPr>
          <p:cNvPr id="9" name="Slide Number Placeholder 8"/>
          <p:cNvSpPr>
            <a:spLocks noGrp="1"/>
          </p:cNvSpPr>
          <p:nvPr>
            <p:ph type="sldNum" sz="quarter" idx="12"/>
          </p:nvPr>
        </p:nvSpPr>
        <p:spPr/>
        <p:txBody>
          <a:bodyPr/>
          <a:lstStyle/>
          <a:p>
            <a:fld id="{4D7AB9C2-599C-460F-9FE0-77DD2E3700AE}" type="slidenum">
              <a:rPr lang="en-JM" smtClean="0"/>
              <a:t>‹#›</a:t>
            </a:fld>
            <a:endParaRPr lang="en-JM"/>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7570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1DE997-E5EB-45ED-85F2-0C61D51C9649}" type="datetimeFigureOut">
              <a:rPr lang="en-JM" smtClean="0"/>
              <a:t>25/3/2024</a:t>
            </a:fld>
            <a:endParaRPr lang="en-JM"/>
          </a:p>
        </p:txBody>
      </p:sp>
      <p:sp>
        <p:nvSpPr>
          <p:cNvPr id="4" name="Footer Placeholder 3"/>
          <p:cNvSpPr>
            <a:spLocks noGrp="1"/>
          </p:cNvSpPr>
          <p:nvPr>
            <p:ph type="ftr" sz="quarter" idx="11"/>
          </p:nvPr>
        </p:nvSpPr>
        <p:spPr/>
        <p:txBody>
          <a:bodyPr/>
          <a:lstStyle/>
          <a:p>
            <a:endParaRPr lang="en-JM"/>
          </a:p>
        </p:txBody>
      </p:sp>
      <p:sp>
        <p:nvSpPr>
          <p:cNvPr id="5" name="Slide Number Placeholder 4"/>
          <p:cNvSpPr>
            <a:spLocks noGrp="1"/>
          </p:cNvSpPr>
          <p:nvPr>
            <p:ph type="sldNum" sz="quarter" idx="12"/>
          </p:nvPr>
        </p:nvSpPr>
        <p:spPr/>
        <p:txBody>
          <a:bodyPr/>
          <a:lstStyle/>
          <a:p>
            <a:fld id="{4D7AB9C2-599C-460F-9FE0-77DD2E3700AE}" type="slidenum">
              <a:rPr lang="en-JM" smtClean="0"/>
              <a:t>‹#›</a:t>
            </a:fld>
            <a:endParaRPr lang="en-JM"/>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7809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1DE997-E5EB-45ED-85F2-0C61D51C9649}" type="datetimeFigureOut">
              <a:rPr lang="en-JM" smtClean="0"/>
              <a:t>25/3/2024</a:t>
            </a:fld>
            <a:endParaRPr lang="en-JM"/>
          </a:p>
        </p:txBody>
      </p:sp>
      <p:sp>
        <p:nvSpPr>
          <p:cNvPr id="3" name="Footer Placeholder 2"/>
          <p:cNvSpPr>
            <a:spLocks noGrp="1"/>
          </p:cNvSpPr>
          <p:nvPr>
            <p:ph type="ftr" sz="quarter" idx="11"/>
          </p:nvPr>
        </p:nvSpPr>
        <p:spPr/>
        <p:txBody>
          <a:bodyPr/>
          <a:lstStyle/>
          <a:p>
            <a:endParaRPr lang="en-JM"/>
          </a:p>
        </p:txBody>
      </p:sp>
      <p:sp>
        <p:nvSpPr>
          <p:cNvPr id="4" name="Slide Number Placeholder 3"/>
          <p:cNvSpPr>
            <a:spLocks noGrp="1"/>
          </p:cNvSpPr>
          <p:nvPr>
            <p:ph type="sldNum" sz="quarter" idx="12"/>
          </p:nvPr>
        </p:nvSpPr>
        <p:spPr/>
        <p:txBody>
          <a:bodyPr/>
          <a:lstStyle/>
          <a:p>
            <a:fld id="{4D7AB9C2-599C-460F-9FE0-77DD2E3700AE}" type="slidenum">
              <a:rPr lang="en-JM" smtClean="0"/>
              <a:t>‹#›</a:t>
            </a:fld>
            <a:endParaRPr lang="en-JM"/>
          </a:p>
        </p:txBody>
      </p:sp>
    </p:spTree>
    <p:extLst>
      <p:ext uri="{BB962C8B-B14F-4D97-AF65-F5344CB8AC3E}">
        <p14:creationId xmlns:p14="http://schemas.microsoft.com/office/powerpoint/2010/main" val="956890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1DE997-E5EB-45ED-85F2-0C61D51C9649}" type="datetimeFigureOut">
              <a:rPr lang="en-JM" smtClean="0"/>
              <a:t>25/3/2024</a:t>
            </a:fld>
            <a:endParaRPr lang="en-JM"/>
          </a:p>
        </p:txBody>
      </p:sp>
      <p:sp>
        <p:nvSpPr>
          <p:cNvPr id="6" name="Footer Placeholder 5"/>
          <p:cNvSpPr>
            <a:spLocks noGrp="1"/>
          </p:cNvSpPr>
          <p:nvPr>
            <p:ph type="ftr" sz="quarter" idx="11"/>
          </p:nvPr>
        </p:nvSpPr>
        <p:spPr/>
        <p:txBody>
          <a:bodyPr/>
          <a:lstStyle/>
          <a:p>
            <a:endParaRPr lang="en-JM"/>
          </a:p>
        </p:txBody>
      </p:sp>
      <p:sp>
        <p:nvSpPr>
          <p:cNvPr id="7" name="Slide Number Placeholder 6"/>
          <p:cNvSpPr>
            <a:spLocks noGrp="1"/>
          </p:cNvSpPr>
          <p:nvPr>
            <p:ph type="sldNum" sz="quarter" idx="12"/>
          </p:nvPr>
        </p:nvSpPr>
        <p:spPr/>
        <p:txBody>
          <a:bodyPr/>
          <a:lstStyle/>
          <a:p>
            <a:fld id="{4D7AB9C2-599C-460F-9FE0-77DD2E3700AE}" type="slidenum">
              <a:rPr lang="en-JM" smtClean="0"/>
              <a:t>‹#›</a:t>
            </a:fld>
            <a:endParaRPr lang="en-JM"/>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5430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1DE997-E5EB-45ED-85F2-0C61D51C9649}" type="datetimeFigureOut">
              <a:rPr lang="en-JM" smtClean="0"/>
              <a:t>25/3/2024</a:t>
            </a:fld>
            <a:endParaRPr lang="en-JM"/>
          </a:p>
        </p:txBody>
      </p:sp>
      <p:sp>
        <p:nvSpPr>
          <p:cNvPr id="6" name="Footer Placeholder 5"/>
          <p:cNvSpPr>
            <a:spLocks noGrp="1"/>
          </p:cNvSpPr>
          <p:nvPr>
            <p:ph type="ftr" sz="quarter" idx="11"/>
          </p:nvPr>
        </p:nvSpPr>
        <p:spPr/>
        <p:txBody>
          <a:bodyPr/>
          <a:lstStyle/>
          <a:p>
            <a:endParaRPr lang="en-JM"/>
          </a:p>
        </p:txBody>
      </p:sp>
      <p:sp>
        <p:nvSpPr>
          <p:cNvPr id="7" name="Slide Number Placeholder 6"/>
          <p:cNvSpPr>
            <a:spLocks noGrp="1"/>
          </p:cNvSpPr>
          <p:nvPr>
            <p:ph type="sldNum" sz="quarter" idx="12"/>
          </p:nvPr>
        </p:nvSpPr>
        <p:spPr/>
        <p:txBody>
          <a:bodyPr/>
          <a:lstStyle/>
          <a:p>
            <a:fld id="{4D7AB9C2-599C-460F-9FE0-77DD2E3700AE}" type="slidenum">
              <a:rPr lang="en-JM" smtClean="0"/>
              <a:t>‹#›</a:t>
            </a:fld>
            <a:endParaRPr lang="en-JM"/>
          </a:p>
        </p:txBody>
      </p:sp>
    </p:spTree>
    <p:extLst>
      <p:ext uri="{BB962C8B-B14F-4D97-AF65-F5344CB8AC3E}">
        <p14:creationId xmlns:p14="http://schemas.microsoft.com/office/powerpoint/2010/main" val="1945857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71DE997-E5EB-45ED-85F2-0C61D51C9649}" type="datetimeFigureOut">
              <a:rPr lang="en-JM" smtClean="0"/>
              <a:t>25/3/2024</a:t>
            </a:fld>
            <a:endParaRPr lang="en-JM"/>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JM"/>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D7AB9C2-599C-460F-9FE0-77DD2E3700AE}" type="slidenum">
              <a:rPr lang="en-JM" smtClean="0"/>
              <a:t>‹#›</a:t>
            </a:fld>
            <a:endParaRPr lang="en-JM"/>
          </a:p>
        </p:txBody>
      </p:sp>
    </p:spTree>
    <p:extLst>
      <p:ext uri="{BB962C8B-B14F-4D97-AF65-F5344CB8AC3E}">
        <p14:creationId xmlns:p14="http://schemas.microsoft.com/office/powerpoint/2010/main" val="2647869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9.jpg"/><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5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JM" b="1" dirty="0" smtClean="0"/>
              <a:t>ELET2405</a:t>
            </a:r>
            <a:endParaRPr lang="en-JM" b="1" dirty="0"/>
          </a:p>
        </p:txBody>
      </p:sp>
      <p:sp>
        <p:nvSpPr>
          <p:cNvPr id="3" name="Subtitle 2"/>
          <p:cNvSpPr>
            <a:spLocks noGrp="1"/>
          </p:cNvSpPr>
          <p:nvPr>
            <p:ph type="subTitle" idx="1"/>
          </p:nvPr>
        </p:nvSpPr>
        <p:spPr/>
        <p:txBody>
          <a:bodyPr>
            <a:normAutofit lnSpcReduction="10000"/>
          </a:bodyPr>
          <a:lstStyle/>
          <a:p>
            <a:r>
              <a:rPr lang="en-JM" b="1" dirty="0" smtClean="0"/>
              <a:t>DIGITAL CLOCK PROJECT</a:t>
            </a:r>
          </a:p>
          <a:p>
            <a:endParaRPr lang="en-JM" b="1" dirty="0"/>
          </a:p>
          <a:p>
            <a:r>
              <a:rPr lang="en-JM" b="1" dirty="0" smtClean="0"/>
              <a:t>By Abegail T. McCalla (620157646)</a:t>
            </a:r>
            <a:endParaRPr lang="en-JM" b="1" dirty="0"/>
          </a:p>
        </p:txBody>
      </p:sp>
    </p:spTree>
    <p:extLst>
      <p:ext uri="{BB962C8B-B14F-4D97-AF65-F5344CB8AC3E}">
        <p14:creationId xmlns:p14="http://schemas.microsoft.com/office/powerpoint/2010/main" val="1603363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JM" sz="5000" b="1" dirty="0" smtClean="0"/>
              <a:t>Set Time</a:t>
            </a:r>
            <a:endParaRPr lang="en-JM" sz="5000" b="1" dirty="0"/>
          </a:p>
        </p:txBody>
      </p:sp>
      <p:sp>
        <p:nvSpPr>
          <p:cNvPr id="3" name="Content Placeholder 2"/>
          <p:cNvSpPr>
            <a:spLocks noGrp="1"/>
          </p:cNvSpPr>
          <p:nvPr>
            <p:ph idx="1"/>
          </p:nvPr>
        </p:nvSpPr>
        <p:spPr>
          <a:xfrm>
            <a:off x="862148" y="2556932"/>
            <a:ext cx="10384971" cy="3504234"/>
          </a:xfrm>
        </p:spPr>
        <p:txBody>
          <a:bodyPr>
            <a:noAutofit/>
          </a:bodyPr>
          <a:lstStyle/>
          <a:p>
            <a:pPr>
              <a:buFont typeface="Wingdings" panose="05000000000000000000" pitchFamily="2" charset="2"/>
              <a:buChar char="Ø"/>
            </a:pPr>
            <a:r>
              <a:rPr lang="en-US" sz="2500" dirty="0"/>
              <a:t>C</a:t>
            </a:r>
            <a:r>
              <a:rPr lang="en-US" sz="2500" dirty="0" smtClean="0"/>
              <a:t>hange the hours, minutes and seconds of the clock, whether in mode 1or mode 2.</a:t>
            </a:r>
          </a:p>
          <a:p>
            <a:pPr>
              <a:buFont typeface="Wingdings" panose="05000000000000000000" pitchFamily="2" charset="2"/>
              <a:buChar char="Ø"/>
            </a:pPr>
            <a:r>
              <a:rPr lang="en-US" sz="2500" dirty="0" smtClean="0"/>
              <a:t>Access </a:t>
            </a:r>
            <a:r>
              <a:rPr lang="en-US" sz="2500" dirty="0"/>
              <a:t>by </a:t>
            </a:r>
            <a:r>
              <a:rPr lang="en-US" sz="2500" dirty="0" smtClean="0"/>
              <a:t>pressing PD2 </a:t>
            </a:r>
            <a:r>
              <a:rPr lang="en-US" sz="2500" dirty="0"/>
              <a:t>on the Digital Clock </a:t>
            </a:r>
            <a:r>
              <a:rPr lang="en-US" sz="2500" dirty="0" smtClean="0"/>
              <a:t>PCB. Then, press PD4 to increment hours, PD5 to increment minutes or PD6 to increment seconds. Press PD0 to return to the normal clock state.</a:t>
            </a:r>
            <a:endParaRPr lang="en-US" sz="2500" dirty="0"/>
          </a:p>
          <a:p>
            <a:pPr>
              <a:buFont typeface="Wingdings" panose="05000000000000000000" pitchFamily="2" charset="2"/>
              <a:buChar char="Ø"/>
            </a:pPr>
            <a:r>
              <a:rPr lang="en-US" sz="2500" dirty="0"/>
              <a:t>A</a:t>
            </a:r>
            <a:r>
              <a:rPr lang="en-US" sz="2500" dirty="0" smtClean="0"/>
              <a:t>llows users </a:t>
            </a:r>
            <a:r>
              <a:rPr lang="en-US" sz="2500" dirty="0"/>
              <a:t>to </a:t>
            </a:r>
            <a:r>
              <a:rPr lang="en-US" sz="2500" dirty="0" smtClean="0"/>
              <a:t>set the correct hours, minutes and seconds of the clock so that it is able to display the </a:t>
            </a:r>
            <a:r>
              <a:rPr lang="en-US" sz="2500" dirty="0"/>
              <a:t>accurately </a:t>
            </a:r>
            <a:r>
              <a:rPr lang="en-US" sz="2500" dirty="0" smtClean="0"/>
              <a:t>time.</a:t>
            </a:r>
            <a:endParaRPr lang="en-JM" sz="2500" dirty="0"/>
          </a:p>
        </p:txBody>
      </p:sp>
    </p:spTree>
    <p:extLst>
      <p:ext uri="{BB962C8B-B14F-4D97-AF65-F5344CB8AC3E}">
        <p14:creationId xmlns:p14="http://schemas.microsoft.com/office/powerpoint/2010/main" val="10319508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399903" y="778735"/>
            <a:ext cx="4778828" cy="5347744"/>
          </a:xfrm>
          <a:prstGeom prst="rect">
            <a:avLst/>
          </a:prstGeom>
          <a:ln w="28575">
            <a:solidFill>
              <a:schemeClr val="accent6">
                <a:lumMod val="60000"/>
                <a:lumOff val="40000"/>
              </a:schemeClr>
            </a:solidFill>
          </a:ln>
        </p:spPr>
      </p:pic>
      <p:pic>
        <p:nvPicPr>
          <p:cNvPr id="7" name="Picture 6"/>
          <p:cNvPicPr>
            <a:picLocks noChangeAspect="1"/>
          </p:cNvPicPr>
          <p:nvPr/>
        </p:nvPicPr>
        <p:blipFill>
          <a:blip r:embed="rId3"/>
          <a:stretch>
            <a:fillRect/>
          </a:stretch>
        </p:blipFill>
        <p:spPr>
          <a:xfrm>
            <a:off x="6178731" y="778734"/>
            <a:ext cx="4628374" cy="5347745"/>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89320460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143" y="5643153"/>
            <a:ext cx="10907486" cy="585411"/>
          </a:xfrm>
        </p:spPr>
        <p:txBody>
          <a:bodyPr/>
          <a:lstStyle/>
          <a:p>
            <a:pPr marL="0" indent="0" algn="ctr">
              <a:buNone/>
            </a:pPr>
            <a:r>
              <a:rPr lang="en-JM" dirty="0"/>
              <a:t>Video </a:t>
            </a:r>
            <a:r>
              <a:rPr lang="en-JM" dirty="0" smtClean="0"/>
              <a:t>2 </a:t>
            </a:r>
            <a:r>
              <a:rPr lang="en-JM" dirty="0"/>
              <a:t>showing demonstration of </a:t>
            </a:r>
            <a:r>
              <a:rPr lang="en-JM" dirty="0" smtClean="0"/>
              <a:t>setting the time in mode 1 and mode 2</a:t>
            </a:r>
            <a:endParaRPr lang="en-JM" dirty="0"/>
          </a:p>
          <a:p>
            <a:pPr marL="0" indent="0">
              <a:buNone/>
            </a:pPr>
            <a:endParaRPr lang="en-JM" dirty="0"/>
          </a:p>
        </p:txBody>
      </p:sp>
      <p:pic>
        <p:nvPicPr>
          <p:cNvPr id="4" name="WhatsApp Video 2023-11-27 at 12.34.34_98e1cf8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7057" y="783771"/>
            <a:ext cx="10319658" cy="4859381"/>
          </a:xfrm>
          <a:prstGeom prst="rect">
            <a:avLst/>
          </a:prstGeom>
        </p:spPr>
      </p:pic>
    </p:spTree>
    <p:extLst>
      <p:ext uri="{BB962C8B-B14F-4D97-AF65-F5344CB8AC3E}">
        <p14:creationId xmlns:p14="http://schemas.microsoft.com/office/powerpoint/2010/main" val="1493181486"/>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1196" cy="1303867"/>
          </a:xfrm>
        </p:spPr>
        <p:txBody>
          <a:bodyPr>
            <a:normAutofit/>
          </a:bodyPr>
          <a:lstStyle/>
          <a:p>
            <a:r>
              <a:rPr lang="en-JM" sz="5000" b="1" dirty="0" smtClean="0"/>
              <a:t>Set Alarm Time</a:t>
            </a:r>
            <a:endParaRPr lang="en-JM" sz="5000" b="1" dirty="0"/>
          </a:p>
        </p:txBody>
      </p:sp>
      <p:sp>
        <p:nvSpPr>
          <p:cNvPr id="3" name="Content Placeholder 2"/>
          <p:cNvSpPr>
            <a:spLocks noGrp="1"/>
          </p:cNvSpPr>
          <p:nvPr>
            <p:ph idx="1"/>
          </p:nvPr>
        </p:nvSpPr>
        <p:spPr>
          <a:xfrm>
            <a:off x="762000" y="2404532"/>
            <a:ext cx="10642600" cy="3869268"/>
          </a:xfrm>
        </p:spPr>
        <p:txBody>
          <a:bodyPr>
            <a:noAutofit/>
          </a:bodyPr>
          <a:lstStyle/>
          <a:p>
            <a:pPr>
              <a:spcBef>
                <a:spcPts val="600"/>
              </a:spcBef>
              <a:buFont typeface="Wingdings" panose="05000000000000000000" pitchFamily="2" charset="2"/>
              <a:buChar char="Ø"/>
            </a:pPr>
            <a:r>
              <a:rPr lang="en-US" sz="2500" dirty="0" smtClean="0"/>
              <a:t>Enables the alarm along with setting and storing </a:t>
            </a:r>
            <a:r>
              <a:rPr lang="en-US" sz="2500" dirty="0"/>
              <a:t>the hours, minutes and seconds </a:t>
            </a:r>
            <a:r>
              <a:rPr lang="en-US" sz="2500" dirty="0" smtClean="0"/>
              <a:t>that they wish the alarm to go off on, whether </a:t>
            </a:r>
            <a:r>
              <a:rPr lang="en-US" sz="2500" dirty="0"/>
              <a:t>in mode 1or mode 2.</a:t>
            </a:r>
          </a:p>
          <a:p>
            <a:pPr>
              <a:spcBef>
                <a:spcPts val="600"/>
              </a:spcBef>
              <a:buFont typeface="Wingdings" panose="05000000000000000000" pitchFamily="2" charset="2"/>
              <a:buChar char="Ø"/>
            </a:pPr>
            <a:r>
              <a:rPr lang="en-US" sz="2500" dirty="0" smtClean="0"/>
              <a:t>Access by </a:t>
            </a:r>
            <a:r>
              <a:rPr lang="en-US" sz="2500" dirty="0"/>
              <a:t>pressing </a:t>
            </a:r>
            <a:r>
              <a:rPr lang="en-US" sz="2500" dirty="0" smtClean="0"/>
              <a:t>PD3 </a:t>
            </a:r>
            <a:r>
              <a:rPr lang="en-US" sz="2500" dirty="0"/>
              <a:t>on the Digital Clock PCB</a:t>
            </a:r>
            <a:r>
              <a:rPr lang="en-US" sz="2500" dirty="0" smtClean="0"/>
              <a:t>. </a:t>
            </a:r>
            <a:r>
              <a:rPr lang="en-US" sz="2500" dirty="0"/>
              <a:t>Then, press PD4 to increment hours, PD5 to increment minutes or PD6 to increment seconds. Press PD0 to return to the normal clock state</a:t>
            </a:r>
            <a:r>
              <a:rPr lang="en-US" sz="2500" dirty="0" smtClean="0"/>
              <a:t>.</a:t>
            </a:r>
            <a:endParaRPr lang="en-US" sz="2500" dirty="0"/>
          </a:p>
          <a:p>
            <a:pPr>
              <a:spcBef>
                <a:spcPts val="600"/>
              </a:spcBef>
              <a:buFont typeface="Wingdings" panose="05000000000000000000" pitchFamily="2" charset="2"/>
              <a:buChar char="Ø"/>
            </a:pPr>
            <a:r>
              <a:rPr lang="en-US" sz="2500" dirty="0"/>
              <a:t>F</a:t>
            </a:r>
            <a:r>
              <a:rPr lang="en-US" sz="2500" dirty="0" smtClean="0"/>
              <a:t>acilitates </a:t>
            </a:r>
            <a:r>
              <a:rPr lang="en-US" sz="2500" dirty="0"/>
              <a:t>efficient </a:t>
            </a:r>
            <a:r>
              <a:rPr lang="en-US" sz="2500" dirty="0" smtClean="0"/>
              <a:t>time management </a:t>
            </a:r>
            <a:r>
              <a:rPr lang="en-US" sz="2500" dirty="0"/>
              <a:t>by serving </a:t>
            </a:r>
            <a:r>
              <a:rPr lang="en-US" sz="2500" dirty="0" smtClean="0"/>
              <a:t>as a reminder </a:t>
            </a:r>
            <a:r>
              <a:rPr lang="en-US" sz="2500" dirty="0"/>
              <a:t>for significant occasions, assignments, or scheduled meetings. </a:t>
            </a:r>
            <a:endParaRPr lang="en-JM" sz="2500" dirty="0"/>
          </a:p>
        </p:txBody>
      </p:sp>
    </p:spTree>
    <p:extLst>
      <p:ext uri="{BB962C8B-B14F-4D97-AF65-F5344CB8AC3E}">
        <p14:creationId xmlns:p14="http://schemas.microsoft.com/office/powerpoint/2010/main" val="405129754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92777" y="815103"/>
            <a:ext cx="4937760" cy="5233000"/>
          </a:xfrm>
          <a:prstGeom prst="rect">
            <a:avLst/>
          </a:prstGeom>
          <a:ln w="28575">
            <a:solidFill>
              <a:schemeClr val="accent6">
                <a:lumMod val="60000"/>
                <a:lumOff val="40000"/>
              </a:schemeClr>
            </a:solidFill>
          </a:ln>
        </p:spPr>
      </p:pic>
      <p:pic>
        <p:nvPicPr>
          <p:cNvPr id="5" name="Picture 4"/>
          <p:cNvPicPr>
            <a:picLocks noChangeAspect="1"/>
          </p:cNvPicPr>
          <p:nvPr/>
        </p:nvPicPr>
        <p:blipFill>
          <a:blip r:embed="rId3"/>
          <a:stretch>
            <a:fillRect/>
          </a:stretch>
        </p:blipFill>
        <p:spPr>
          <a:xfrm>
            <a:off x="5930537" y="815104"/>
            <a:ext cx="5306165" cy="5233000"/>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2512643964"/>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JM" sz="5000" b="1" dirty="0" smtClean="0"/>
              <a:t>Turn Off Buzzer</a:t>
            </a:r>
            <a:endParaRPr lang="en-JM" sz="5000" b="1" dirty="0"/>
          </a:p>
        </p:txBody>
      </p:sp>
      <p:sp>
        <p:nvSpPr>
          <p:cNvPr id="3" name="Content Placeholder 2"/>
          <p:cNvSpPr>
            <a:spLocks noGrp="1"/>
          </p:cNvSpPr>
          <p:nvPr>
            <p:ph idx="1"/>
          </p:nvPr>
        </p:nvSpPr>
        <p:spPr>
          <a:xfrm>
            <a:off x="875211" y="2556932"/>
            <a:ext cx="10021386" cy="3318936"/>
          </a:xfrm>
        </p:spPr>
        <p:txBody>
          <a:bodyPr>
            <a:normAutofit/>
          </a:bodyPr>
          <a:lstStyle/>
          <a:p>
            <a:pPr>
              <a:buFont typeface="Wingdings" panose="05000000000000000000" pitchFamily="2" charset="2"/>
              <a:buChar char="Ø"/>
            </a:pPr>
            <a:r>
              <a:rPr lang="en-US" sz="2500" dirty="0"/>
              <a:t>A</a:t>
            </a:r>
            <a:r>
              <a:rPr lang="en-US" sz="2500" dirty="0" smtClean="0"/>
              <a:t>llows </a:t>
            </a:r>
            <a:r>
              <a:rPr lang="en-US" sz="2500" dirty="0"/>
              <a:t>the user to </a:t>
            </a:r>
            <a:r>
              <a:rPr lang="en-US" sz="2500" dirty="0" smtClean="0"/>
              <a:t>disable the alarm and turn off the buzzer.</a:t>
            </a:r>
          </a:p>
          <a:p>
            <a:pPr>
              <a:buFont typeface="Wingdings" panose="05000000000000000000" pitchFamily="2" charset="2"/>
              <a:buChar char="Ø"/>
            </a:pPr>
            <a:r>
              <a:rPr lang="en-US" sz="2500" dirty="0" smtClean="0"/>
              <a:t>Access by </a:t>
            </a:r>
            <a:r>
              <a:rPr lang="en-US" sz="2500" dirty="0"/>
              <a:t>pressing </a:t>
            </a:r>
            <a:r>
              <a:rPr lang="en-US" sz="2500" dirty="0" smtClean="0"/>
              <a:t>PD0 </a:t>
            </a:r>
            <a:r>
              <a:rPr lang="en-US" sz="2500" dirty="0"/>
              <a:t>on the Digital Clock PCB. </a:t>
            </a:r>
            <a:endParaRPr lang="en-US" sz="2500" dirty="0" smtClean="0"/>
          </a:p>
          <a:p>
            <a:pPr>
              <a:buFont typeface="Wingdings" panose="05000000000000000000" pitchFamily="2" charset="2"/>
              <a:buChar char="Ø"/>
            </a:pPr>
            <a:r>
              <a:rPr lang="en-US" sz="2500" dirty="0"/>
              <a:t>A</a:t>
            </a:r>
            <a:r>
              <a:rPr lang="en-US" sz="2500" dirty="0" smtClean="0"/>
              <a:t>llows </a:t>
            </a:r>
            <a:r>
              <a:rPr lang="en-US" sz="2500" dirty="0"/>
              <a:t>users to </a:t>
            </a:r>
            <a:r>
              <a:rPr lang="en-US" sz="2500" dirty="0" smtClean="0"/>
              <a:t>disable the alarm and turn off the buzzer whenever the user decides or wishes to disable the alarm and turn off the buzzer.</a:t>
            </a:r>
          </a:p>
        </p:txBody>
      </p:sp>
    </p:spTree>
    <p:extLst>
      <p:ext uri="{BB962C8B-B14F-4D97-AF65-F5344CB8AC3E}">
        <p14:creationId xmlns:p14="http://schemas.microsoft.com/office/powerpoint/2010/main" val="4231480732"/>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33500" y="823549"/>
            <a:ext cx="9563100" cy="5210902"/>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259463801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823" y="5473337"/>
            <a:ext cx="10646228" cy="744583"/>
          </a:xfrm>
        </p:spPr>
        <p:txBody>
          <a:bodyPr>
            <a:normAutofit fontScale="85000" lnSpcReduction="20000"/>
          </a:bodyPr>
          <a:lstStyle/>
          <a:p>
            <a:pPr marL="0" indent="0" algn="ctr">
              <a:buNone/>
            </a:pPr>
            <a:r>
              <a:rPr lang="en-JM" sz="2700" dirty="0"/>
              <a:t>Video </a:t>
            </a:r>
            <a:r>
              <a:rPr lang="en-JM" sz="2700" dirty="0" smtClean="0"/>
              <a:t>3 </a:t>
            </a:r>
            <a:r>
              <a:rPr lang="en-JM" sz="2700" dirty="0"/>
              <a:t>showing demonstration of setting the </a:t>
            </a:r>
            <a:r>
              <a:rPr lang="en-JM" sz="2700" dirty="0" smtClean="0"/>
              <a:t>alarm time and turning off the buzzer </a:t>
            </a:r>
            <a:r>
              <a:rPr lang="en-JM" sz="2700" dirty="0"/>
              <a:t>in mode 1 and mode 2</a:t>
            </a:r>
          </a:p>
          <a:p>
            <a:pPr marL="0" indent="0">
              <a:buNone/>
            </a:pPr>
            <a:endParaRPr lang="en-JM" dirty="0"/>
          </a:p>
        </p:txBody>
      </p:sp>
      <p:pic>
        <p:nvPicPr>
          <p:cNvPr id="2" name="WhatsApp Video 2023-11-27 at 17.32.47_7efb30c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7463" y="667431"/>
            <a:ext cx="10371908" cy="4572000"/>
          </a:xfrm>
          <a:prstGeom prst="rect">
            <a:avLst/>
          </a:prstGeom>
        </p:spPr>
      </p:pic>
    </p:spTree>
    <p:extLst>
      <p:ext uri="{BB962C8B-B14F-4D97-AF65-F5344CB8AC3E}">
        <p14:creationId xmlns:p14="http://schemas.microsoft.com/office/powerpoint/2010/main" val="256265271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JM" sz="5000" b="1" dirty="0" smtClean="0"/>
              <a:t>Snooze</a:t>
            </a:r>
            <a:endParaRPr lang="en-JM" sz="5000" b="1" dirty="0"/>
          </a:p>
        </p:txBody>
      </p:sp>
      <p:sp>
        <p:nvSpPr>
          <p:cNvPr id="3" name="Content Placeholder 2"/>
          <p:cNvSpPr>
            <a:spLocks noGrp="1"/>
          </p:cNvSpPr>
          <p:nvPr>
            <p:ph idx="1"/>
          </p:nvPr>
        </p:nvSpPr>
        <p:spPr>
          <a:xfrm>
            <a:off x="825500" y="2556932"/>
            <a:ext cx="10541000" cy="3627968"/>
          </a:xfrm>
        </p:spPr>
        <p:txBody>
          <a:bodyPr>
            <a:normAutofit/>
          </a:bodyPr>
          <a:lstStyle/>
          <a:p>
            <a:pPr>
              <a:buFont typeface="Wingdings" panose="05000000000000000000" pitchFamily="2" charset="2"/>
              <a:buChar char="Ø"/>
            </a:pPr>
            <a:r>
              <a:rPr lang="en-US" sz="2500" dirty="0" smtClean="0"/>
              <a:t>Allows </a:t>
            </a:r>
            <a:r>
              <a:rPr lang="en-US" sz="2500" dirty="0"/>
              <a:t>the user to </a:t>
            </a:r>
            <a:r>
              <a:rPr lang="en-US" sz="2500" dirty="0" smtClean="0"/>
              <a:t>keep the alarm enabled and add five minutes to their stored alarm time.</a:t>
            </a:r>
          </a:p>
          <a:p>
            <a:pPr>
              <a:buFont typeface="Wingdings" panose="05000000000000000000" pitchFamily="2" charset="2"/>
              <a:buChar char="Ø"/>
            </a:pPr>
            <a:r>
              <a:rPr lang="en-US" sz="2500" dirty="0" smtClean="0"/>
              <a:t>Access </a:t>
            </a:r>
            <a:r>
              <a:rPr lang="en-US" sz="2500" dirty="0"/>
              <a:t>by pressing </a:t>
            </a:r>
            <a:r>
              <a:rPr lang="en-US" sz="2500" dirty="0" smtClean="0"/>
              <a:t>PD5 </a:t>
            </a:r>
            <a:r>
              <a:rPr lang="en-US" sz="2500" dirty="0"/>
              <a:t>on the Digital Clock PCB. </a:t>
            </a:r>
            <a:endParaRPr lang="en-US" sz="2500" dirty="0" smtClean="0"/>
          </a:p>
          <a:p>
            <a:pPr>
              <a:buFont typeface="Wingdings" panose="05000000000000000000" pitchFamily="2" charset="2"/>
              <a:buChar char="Ø"/>
            </a:pPr>
            <a:r>
              <a:rPr lang="en-US" sz="2500" dirty="0"/>
              <a:t>A</a:t>
            </a:r>
            <a:r>
              <a:rPr lang="en-US" sz="2500" dirty="0" smtClean="0"/>
              <a:t>llows </a:t>
            </a:r>
            <a:r>
              <a:rPr lang="en-US" sz="2500" dirty="0"/>
              <a:t>users </a:t>
            </a:r>
            <a:r>
              <a:rPr lang="en-US" sz="2500" dirty="0" smtClean="0"/>
              <a:t>to </a:t>
            </a:r>
            <a:r>
              <a:rPr lang="en-US" sz="2500" dirty="0"/>
              <a:t>get </a:t>
            </a:r>
            <a:r>
              <a:rPr lang="en-US" sz="2500" dirty="0" smtClean="0"/>
              <a:t>a grace period of five minutes added to their original alarm time. This can be used to manage time more efficiently and make plans with five minutes leeway to make corrections to any error or to use as leisure time.</a:t>
            </a:r>
            <a:endParaRPr lang="en-JM" sz="2500" dirty="0"/>
          </a:p>
        </p:txBody>
      </p:sp>
    </p:spTree>
    <p:extLst>
      <p:ext uri="{BB962C8B-B14F-4D97-AF65-F5344CB8AC3E}">
        <p14:creationId xmlns:p14="http://schemas.microsoft.com/office/powerpoint/2010/main" val="249056183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8816" y="801231"/>
            <a:ext cx="5069384" cy="5363323"/>
          </a:xfrm>
          <a:prstGeom prst="rect">
            <a:avLst/>
          </a:prstGeom>
          <a:ln w="28575">
            <a:solidFill>
              <a:schemeClr val="accent6">
                <a:lumMod val="60000"/>
                <a:lumOff val="40000"/>
              </a:schemeClr>
            </a:solidFill>
          </a:ln>
        </p:spPr>
      </p:pic>
      <p:pic>
        <p:nvPicPr>
          <p:cNvPr id="7" name="Picture 6"/>
          <p:cNvPicPr>
            <a:picLocks noChangeAspect="1"/>
          </p:cNvPicPr>
          <p:nvPr/>
        </p:nvPicPr>
        <p:blipFill>
          <a:blip r:embed="rId3"/>
          <a:stretch>
            <a:fillRect/>
          </a:stretch>
        </p:blipFill>
        <p:spPr>
          <a:xfrm>
            <a:off x="5918200" y="801231"/>
            <a:ext cx="5257800" cy="5363323"/>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1812641295"/>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JM" sz="5000" b="1" dirty="0" smtClean="0"/>
              <a:t>Objectives</a:t>
            </a:r>
            <a:endParaRPr lang="en-JM" sz="5000" b="1"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JM" sz="3000" dirty="0" smtClean="0"/>
              <a:t>To Introduce my digital clock.</a:t>
            </a:r>
          </a:p>
          <a:p>
            <a:pPr>
              <a:buFont typeface="Wingdings" panose="05000000000000000000" pitchFamily="2" charset="2"/>
              <a:buChar char="Ø"/>
            </a:pPr>
            <a:r>
              <a:rPr lang="en-JM" sz="3000" dirty="0" smtClean="0"/>
              <a:t>To </a:t>
            </a:r>
            <a:r>
              <a:rPr lang="en-JM" sz="3000" dirty="0" smtClean="0"/>
              <a:t>discuss </a:t>
            </a:r>
            <a:r>
              <a:rPr lang="en-JM" sz="3000" dirty="0" smtClean="0"/>
              <a:t>the software components of my digital clock.</a:t>
            </a:r>
          </a:p>
          <a:p>
            <a:pPr>
              <a:buFont typeface="Wingdings" panose="05000000000000000000" pitchFamily="2" charset="2"/>
              <a:buChar char="Ø"/>
            </a:pPr>
            <a:r>
              <a:rPr lang="en-JM" sz="3000" dirty="0" smtClean="0"/>
              <a:t>To </a:t>
            </a:r>
            <a:r>
              <a:rPr lang="en-JM" sz="3000" dirty="0" smtClean="0"/>
              <a:t>discuss </a:t>
            </a:r>
            <a:r>
              <a:rPr lang="en-JM" sz="3000" dirty="0" smtClean="0"/>
              <a:t>the hardware components of my digital clock.</a:t>
            </a:r>
          </a:p>
          <a:p>
            <a:pPr>
              <a:buFont typeface="Wingdings" panose="05000000000000000000" pitchFamily="2" charset="2"/>
              <a:buChar char="Ø"/>
            </a:pPr>
            <a:r>
              <a:rPr lang="en-JM" sz="3000" dirty="0" smtClean="0"/>
              <a:t>To discuss why my digital clock is a cut above the rest.</a:t>
            </a:r>
          </a:p>
          <a:p>
            <a:pPr>
              <a:buFont typeface="Wingdings" panose="05000000000000000000" pitchFamily="2" charset="2"/>
              <a:buChar char="Ø"/>
            </a:pPr>
            <a:r>
              <a:rPr lang="en-JM" sz="3000" smtClean="0"/>
              <a:t>To </a:t>
            </a:r>
            <a:r>
              <a:rPr lang="en-JM" sz="3000" smtClean="0"/>
              <a:t>discuss </a:t>
            </a:r>
            <a:r>
              <a:rPr lang="en-JM" sz="3000" dirty="0" smtClean="0"/>
              <a:t>the challenges faced while developing my digital clock.</a:t>
            </a:r>
            <a:endParaRPr lang="en-JM" sz="3000" dirty="0"/>
          </a:p>
        </p:txBody>
      </p:sp>
    </p:spTree>
    <p:extLst>
      <p:ext uri="{BB962C8B-B14F-4D97-AF65-F5344CB8AC3E}">
        <p14:creationId xmlns:p14="http://schemas.microsoft.com/office/powerpoint/2010/main" val="2886811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2" y="5786846"/>
            <a:ext cx="9601196" cy="454782"/>
          </a:xfrm>
        </p:spPr>
        <p:txBody>
          <a:bodyPr>
            <a:normAutofit fontScale="92500" lnSpcReduction="20000"/>
          </a:bodyPr>
          <a:lstStyle/>
          <a:p>
            <a:pPr marL="0" indent="0" algn="ctr">
              <a:buNone/>
            </a:pPr>
            <a:r>
              <a:rPr lang="en-JM" dirty="0"/>
              <a:t>Video 4</a:t>
            </a:r>
            <a:r>
              <a:rPr lang="en-JM" dirty="0" smtClean="0"/>
              <a:t> </a:t>
            </a:r>
            <a:r>
              <a:rPr lang="en-JM" dirty="0"/>
              <a:t>showing demonstration of </a:t>
            </a:r>
            <a:r>
              <a:rPr lang="en-JM" dirty="0" smtClean="0"/>
              <a:t>pressing snooze</a:t>
            </a:r>
            <a:endParaRPr lang="en-JM" dirty="0"/>
          </a:p>
          <a:p>
            <a:pPr marL="0" indent="0">
              <a:buNone/>
            </a:pPr>
            <a:endParaRPr lang="en-JM" dirty="0"/>
          </a:p>
          <a:p>
            <a:pPr marL="0" indent="0">
              <a:buNone/>
            </a:pPr>
            <a:endParaRPr lang="en-JM" dirty="0"/>
          </a:p>
        </p:txBody>
      </p:sp>
      <p:pic>
        <p:nvPicPr>
          <p:cNvPr id="2" name="WhatsApp Video 2023-11-28 at 08.38.14_d68878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7102" y="754062"/>
            <a:ext cx="10426698" cy="4821237"/>
          </a:xfrm>
          <a:prstGeom prst="rect">
            <a:avLst/>
          </a:prstGeom>
        </p:spPr>
      </p:pic>
    </p:spTree>
    <p:extLst>
      <p:ext uri="{BB962C8B-B14F-4D97-AF65-F5344CB8AC3E}">
        <p14:creationId xmlns:p14="http://schemas.microsoft.com/office/powerpoint/2010/main" val="2293022607"/>
      </p:ext>
    </p:extLst>
  </p:cSld>
  <p:clrMapOvr>
    <a:masterClrMapping/>
  </p:clrMapOvr>
  <mc:AlternateContent xmlns:mc="http://schemas.openxmlformats.org/markup-compatibility/2006" xmlns:p14="http://schemas.microsoft.com/office/powerpoint/2010/main">
    <mc:Choice Requires="p14">
      <p:transition spd="slow" p14:dur="2000">
        <p:randomBar dir="vert"/>
      </p:transition>
    </mc:Choice>
    <mc:Fallback xmlns="">
      <p:transition spd="slow">
        <p:randomBar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JM" sz="5000" b="1" dirty="0" smtClean="0"/>
              <a:t>Disable Alarm</a:t>
            </a:r>
            <a:endParaRPr lang="en-JM" sz="5000" b="1" dirty="0"/>
          </a:p>
        </p:txBody>
      </p:sp>
      <p:sp>
        <p:nvSpPr>
          <p:cNvPr id="3" name="Content Placeholder 2"/>
          <p:cNvSpPr>
            <a:spLocks noGrp="1"/>
          </p:cNvSpPr>
          <p:nvPr>
            <p:ph idx="1"/>
          </p:nvPr>
        </p:nvSpPr>
        <p:spPr>
          <a:xfrm>
            <a:off x="800100" y="2556932"/>
            <a:ext cx="10591800" cy="3627968"/>
          </a:xfrm>
        </p:spPr>
        <p:txBody>
          <a:bodyPr>
            <a:normAutofit/>
          </a:bodyPr>
          <a:lstStyle/>
          <a:p>
            <a:pPr>
              <a:buFont typeface="Wingdings" panose="05000000000000000000" pitchFamily="2" charset="2"/>
              <a:buChar char="Ø"/>
            </a:pPr>
            <a:r>
              <a:rPr lang="en-US" sz="2500" dirty="0"/>
              <a:t>A</a:t>
            </a:r>
            <a:r>
              <a:rPr lang="en-US" sz="2500" dirty="0" smtClean="0"/>
              <a:t>llows </a:t>
            </a:r>
            <a:r>
              <a:rPr lang="en-US" sz="2500" dirty="0"/>
              <a:t>the user to </a:t>
            </a:r>
            <a:r>
              <a:rPr lang="en-US" sz="2500" dirty="0" smtClean="0"/>
              <a:t>disable the alarm after it has been enabled.</a:t>
            </a:r>
          </a:p>
          <a:p>
            <a:pPr>
              <a:buFont typeface="Wingdings" panose="05000000000000000000" pitchFamily="2" charset="2"/>
              <a:buChar char="Ø"/>
            </a:pPr>
            <a:r>
              <a:rPr lang="en-US" sz="2500" dirty="0" smtClean="0"/>
              <a:t>Access </a:t>
            </a:r>
            <a:r>
              <a:rPr lang="en-US" sz="2500" dirty="0"/>
              <a:t>by pressing </a:t>
            </a:r>
            <a:r>
              <a:rPr lang="en-US" sz="2500" dirty="0" smtClean="0"/>
              <a:t>PD4 </a:t>
            </a:r>
            <a:r>
              <a:rPr lang="en-US" sz="2500" dirty="0"/>
              <a:t>on the Digital Clock PCB. </a:t>
            </a:r>
          </a:p>
          <a:p>
            <a:pPr>
              <a:buFont typeface="Wingdings" panose="05000000000000000000" pitchFamily="2" charset="2"/>
              <a:buChar char="Ø"/>
            </a:pPr>
            <a:r>
              <a:rPr lang="en-US" sz="2500" dirty="0"/>
              <a:t>A</a:t>
            </a:r>
            <a:r>
              <a:rPr lang="en-US" sz="2500" dirty="0" smtClean="0"/>
              <a:t>llows users </a:t>
            </a:r>
            <a:r>
              <a:rPr lang="en-US" sz="2500" dirty="0"/>
              <a:t>to modify their </a:t>
            </a:r>
            <a:r>
              <a:rPr lang="en-US" sz="2500" dirty="0" smtClean="0"/>
              <a:t>schedule time in </a:t>
            </a:r>
            <a:r>
              <a:rPr lang="en-US" sz="2500" dirty="0"/>
              <a:t>response to unforeseen changes in their </a:t>
            </a:r>
            <a:r>
              <a:rPr lang="en-US" sz="2500" dirty="0" smtClean="0"/>
              <a:t>plans. </a:t>
            </a:r>
            <a:r>
              <a:rPr lang="en-US" sz="2500" dirty="0"/>
              <a:t>This adaptability is essential when an alarm is set for a </a:t>
            </a:r>
            <a:r>
              <a:rPr lang="en-US" sz="2500" dirty="0" smtClean="0"/>
              <a:t>time on </a:t>
            </a:r>
            <a:r>
              <a:rPr lang="en-US" sz="2500" dirty="0"/>
              <a:t>which it is </a:t>
            </a:r>
            <a:r>
              <a:rPr lang="en-US" sz="2500" dirty="0" smtClean="0"/>
              <a:t>no longer needed.</a:t>
            </a:r>
            <a:endParaRPr lang="en-JM" sz="2500" dirty="0"/>
          </a:p>
        </p:txBody>
      </p:sp>
    </p:spTree>
    <p:extLst>
      <p:ext uri="{BB962C8B-B14F-4D97-AF65-F5344CB8AC3E}">
        <p14:creationId xmlns:p14="http://schemas.microsoft.com/office/powerpoint/2010/main" val="14089064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84300" y="870857"/>
            <a:ext cx="9436100" cy="5134878"/>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1426418118"/>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2339" y="5747657"/>
            <a:ext cx="9601196" cy="480908"/>
          </a:xfrm>
        </p:spPr>
        <p:txBody>
          <a:bodyPr>
            <a:normAutofit fontScale="92500" lnSpcReduction="10000"/>
          </a:bodyPr>
          <a:lstStyle/>
          <a:p>
            <a:pPr marL="0" indent="0" algn="ctr">
              <a:buNone/>
            </a:pPr>
            <a:r>
              <a:rPr lang="en-JM" dirty="0"/>
              <a:t>Video 5</a:t>
            </a:r>
            <a:r>
              <a:rPr lang="en-JM" dirty="0" smtClean="0"/>
              <a:t> </a:t>
            </a:r>
            <a:r>
              <a:rPr lang="en-JM" dirty="0"/>
              <a:t>showing demonstration of </a:t>
            </a:r>
            <a:r>
              <a:rPr lang="en-JM" dirty="0" smtClean="0"/>
              <a:t>disabling the alarm</a:t>
            </a:r>
            <a:endParaRPr lang="en-JM" dirty="0"/>
          </a:p>
          <a:p>
            <a:pPr marL="0" indent="0">
              <a:buNone/>
            </a:pPr>
            <a:endParaRPr lang="en-JM" dirty="0"/>
          </a:p>
          <a:p>
            <a:pPr marL="0" indent="0">
              <a:buNone/>
            </a:pPr>
            <a:endParaRPr lang="en-JM" dirty="0"/>
          </a:p>
        </p:txBody>
      </p:sp>
      <p:pic>
        <p:nvPicPr>
          <p:cNvPr id="4" name="WhatsApp Video 2023-11-28 at 12.12.43_d607044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2974" y="762000"/>
            <a:ext cx="10309226" cy="4826000"/>
          </a:xfrm>
          <a:prstGeom prst="rect">
            <a:avLst/>
          </a:prstGeom>
        </p:spPr>
      </p:pic>
    </p:spTree>
    <p:extLst>
      <p:ext uri="{BB962C8B-B14F-4D97-AF65-F5344CB8AC3E}">
        <p14:creationId xmlns:p14="http://schemas.microsoft.com/office/powerpoint/2010/main" val="131128121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JM" sz="5000" b="1" dirty="0" smtClean="0"/>
              <a:t>Display Motivational Message</a:t>
            </a:r>
            <a:endParaRPr lang="en-JM" sz="5000" b="1" dirty="0"/>
          </a:p>
        </p:txBody>
      </p:sp>
      <p:sp>
        <p:nvSpPr>
          <p:cNvPr id="3" name="Content Placeholder 2"/>
          <p:cNvSpPr>
            <a:spLocks noGrp="1"/>
          </p:cNvSpPr>
          <p:nvPr>
            <p:ph idx="1"/>
          </p:nvPr>
        </p:nvSpPr>
        <p:spPr>
          <a:xfrm>
            <a:off x="838200" y="2794000"/>
            <a:ext cx="10528300" cy="3365500"/>
          </a:xfrm>
        </p:spPr>
        <p:txBody>
          <a:bodyPr>
            <a:normAutofit/>
          </a:bodyPr>
          <a:lstStyle/>
          <a:p>
            <a:pPr>
              <a:buFont typeface="Wingdings" panose="05000000000000000000" pitchFamily="2" charset="2"/>
              <a:buChar char="Ø"/>
            </a:pPr>
            <a:r>
              <a:rPr lang="en-US" sz="2500" dirty="0"/>
              <a:t>A</a:t>
            </a:r>
            <a:r>
              <a:rPr lang="en-US" sz="2500" dirty="0" smtClean="0"/>
              <a:t>llows </a:t>
            </a:r>
            <a:r>
              <a:rPr lang="en-US" sz="2500" dirty="0"/>
              <a:t>the user to </a:t>
            </a:r>
            <a:r>
              <a:rPr lang="en-US" sz="2500" dirty="0" smtClean="0"/>
              <a:t>view the motivation message “JUST DO IT!!!” and have a source of inspiration.</a:t>
            </a:r>
            <a:endParaRPr lang="en-US" sz="2500" dirty="0"/>
          </a:p>
          <a:p>
            <a:pPr>
              <a:buFont typeface="Wingdings" panose="05000000000000000000" pitchFamily="2" charset="2"/>
              <a:buChar char="Ø"/>
            </a:pPr>
            <a:r>
              <a:rPr lang="en-US" sz="2500" dirty="0"/>
              <a:t>This feature is accessed by pressing the button labeled “</a:t>
            </a:r>
            <a:r>
              <a:rPr lang="en-US" sz="2500" dirty="0" smtClean="0"/>
              <a:t>PD6” </a:t>
            </a:r>
            <a:r>
              <a:rPr lang="en-US" sz="2500" dirty="0"/>
              <a:t>on the Digital Clock PCB. </a:t>
            </a:r>
          </a:p>
          <a:p>
            <a:pPr>
              <a:buFont typeface="Wingdings" panose="05000000000000000000" pitchFamily="2" charset="2"/>
              <a:buChar char="Ø"/>
            </a:pPr>
            <a:r>
              <a:rPr lang="en-US" sz="2500" dirty="0"/>
              <a:t>This is advantageous because this functionality </a:t>
            </a:r>
            <a:r>
              <a:rPr lang="en-US" sz="2500" dirty="0" smtClean="0"/>
              <a:t>can provide some inspiration to the user. This would also add to the digital clock’s unique attribute.</a:t>
            </a:r>
            <a:endParaRPr lang="en-JM" sz="2500" dirty="0"/>
          </a:p>
        </p:txBody>
      </p:sp>
    </p:spTree>
    <p:extLst>
      <p:ext uri="{BB962C8B-B14F-4D97-AF65-F5344CB8AC3E}">
        <p14:creationId xmlns:p14="http://schemas.microsoft.com/office/powerpoint/2010/main" val="1311516764"/>
      </p:ext>
    </p:extLst>
  </p:cSld>
  <p:clrMapOvr>
    <a:masterClrMapping/>
  </p:clrMapOvr>
  <mc:AlternateContent xmlns:mc="http://schemas.openxmlformats.org/markup-compatibility/2006" xmlns:p14="http://schemas.microsoft.com/office/powerpoint/2010/main">
    <mc:Choice Requires="p14">
      <p:transition spd="slow" p14:dur="2000">
        <p14:prism isInverted="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90172" y="1067571"/>
            <a:ext cx="9826172" cy="4752657"/>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3229974320"/>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2" y="5695406"/>
            <a:ext cx="9601196" cy="507034"/>
          </a:xfrm>
        </p:spPr>
        <p:txBody>
          <a:bodyPr>
            <a:normAutofit lnSpcReduction="10000"/>
          </a:bodyPr>
          <a:lstStyle/>
          <a:p>
            <a:pPr marL="0" indent="0" algn="ctr">
              <a:buNone/>
            </a:pPr>
            <a:r>
              <a:rPr lang="en-JM" dirty="0"/>
              <a:t>Video 6</a:t>
            </a:r>
            <a:r>
              <a:rPr lang="en-JM" dirty="0" smtClean="0"/>
              <a:t> </a:t>
            </a:r>
            <a:r>
              <a:rPr lang="en-JM" dirty="0"/>
              <a:t>showing demonstration </a:t>
            </a:r>
            <a:r>
              <a:rPr lang="en-JM" dirty="0" smtClean="0"/>
              <a:t>of displaying the motivational message</a:t>
            </a:r>
            <a:endParaRPr lang="en-JM" dirty="0"/>
          </a:p>
          <a:p>
            <a:pPr marL="0" indent="0">
              <a:buNone/>
            </a:pPr>
            <a:endParaRPr lang="en-JM" dirty="0"/>
          </a:p>
        </p:txBody>
      </p:sp>
      <p:pic>
        <p:nvPicPr>
          <p:cNvPr id="2" name="WhatsApp Video 2023-11-28 at 16.52.19_881741c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4357" y="745899"/>
            <a:ext cx="10314214" cy="4798558"/>
          </a:xfrm>
          <a:prstGeom prst="rect">
            <a:avLst/>
          </a:prstGeom>
        </p:spPr>
      </p:pic>
    </p:spTree>
    <p:extLst>
      <p:ext uri="{BB962C8B-B14F-4D97-AF65-F5344CB8AC3E}">
        <p14:creationId xmlns:p14="http://schemas.microsoft.com/office/powerpoint/2010/main" val="1214302247"/>
      </p:ext>
    </p:extLst>
  </p:cSld>
  <p:clrMapOvr>
    <a:masterClrMapping/>
  </p:clrMapOvr>
  <mc:AlternateContent xmlns:mc="http://schemas.openxmlformats.org/markup-compatibility/2006" xmlns:p14="http://schemas.microsoft.com/office/powerpoint/2010/main">
    <mc:Choice Requires="p14">
      <p:transition spd="slow" p14:dur="2000">
        <p14:prism isContent="1" isInverted="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595" y="592717"/>
            <a:ext cx="7744096" cy="1303867"/>
          </a:xfrm>
        </p:spPr>
        <p:txBody>
          <a:bodyPr>
            <a:normAutofit/>
          </a:bodyPr>
          <a:lstStyle/>
          <a:p>
            <a:r>
              <a:rPr lang="en-JM" sz="5000" b="1" dirty="0" smtClean="0"/>
              <a:t>Software State Diagram</a:t>
            </a:r>
            <a:endParaRPr lang="en-JM" sz="5000" b="1" dirty="0"/>
          </a:p>
        </p:txBody>
      </p:sp>
      <p:pic>
        <p:nvPicPr>
          <p:cNvPr id="4" name="Content Placeholder 3"/>
          <p:cNvPicPr>
            <a:picLocks noGrp="1" noChangeAspect="1"/>
          </p:cNvPicPr>
          <p:nvPr>
            <p:ph idx="1"/>
          </p:nvPr>
        </p:nvPicPr>
        <p:blipFill>
          <a:blip r:embed="rId2"/>
          <a:stretch>
            <a:fillRect/>
          </a:stretch>
        </p:blipFill>
        <p:spPr>
          <a:xfrm>
            <a:off x="1002070" y="1763486"/>
            <a:ext cx="7462661" cy="4428307"/>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121120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7654" y="634334"/>
            <a:ext cx="9601196" cy="1303867"/>
          </a:xfrm>
        </p:spPr>
        <p:txBody>
          <a:bodyPr/>
          <a:lstStyle/>
          <a:p>
            <a:r>
              <a:rPr lang="en-US" b="1" dirty="0" smtClean="0"/>
              <a:t>Flow chart</a:t>
            </a:r>
            <a:endParaRPr lang="en-JM" b="1" dirty="0"/>
          </a:p>
        </p:txBody>
      </p:sp>
      <p:sp>
        <p:nvSpPr>
          <p:cNvPr id="5" name="Content Placeholder 4"/>
          <p:cNvSpPr>
            <a:spLocks noGrp="1"/>
          </p:cNvSpPr>
          <p:nvPr>
            <p:ph idx="1"/>
          </p:nvPr>
        </p:nvSpPr>
        <p:spPr>
          <a:xfrm>
            <a:off x="613954" y="5737649"/>
            <a:ext cx="10972800" cy="467208"/>
          </a:xfrm>
        </p:spPr>
        <p:txBody>
          <a:bodyPr>
            <a:normAutofit fontScale="85000" lnSpcReduction="10000"/>
          </a:bodyPr>
          <a:lstStyle/>
          <a:p>
            <a:pPr marL="0" indent="0" algn="ctr">
              <a:buNone/>
            </a:pPr>
            <a:r>
              <a:rPr lang="en-US" sz="2000" dirty="0" smtClean="0"/>
              <a:t>Figure 1 </a:t>
            </a:r>
            <a:r>
              <a:rPr lang="en-US" sz="2000" dirty="0"/>
              <a:t>showing general operations </a:t>
            </a:r>
            <a:r>
              <a:rPr lang="en-US" sz="2000" dirty="0" smtClean="0"/>
              <a:t>of ATM DTK		|		Figure 2 </a:t>
            </a:r>
            <a:r>
              <a:rPr lang="en-US" sz="2000" dirty="0"/>
              <a:t>showing logical operations of </a:t>
            </a:r>
            <a:r>
              <a:rPr lang="en-US" sz="2000" dirty="0" smtClean="0"/>
              <a:t>ATM DTK</a:t>
            </a:r>
            <a:endParaRPr lang="en-JM" sz="2000" dirty="0"/>
          </a:p>
        </p:txBody>
      </p:sp>
      <p:pic>
        <p:nvPicPr>
          <p:cNvPr id="6" name="Picture 5"/>
          <p:cNvPicPr>
            <a:picLocks noChangeAspect="1"/>
          </p:cNvPicPr>
          <p:nvPr/>
        </p:nvPicPr>
        <p:blipFill>
          <a:blip r:embed="rId2"/>
          <a:stretch>
            <a:fillRect/>
          </a:stretch>
        </p:blipFill>
        <p:spPr>
          <a:xfrm>
            <a:off x="947672" y="1165011"/>
            <a:ext cx="3506762" cy="4572638"/>
          </a:xfrm>
          <a:prstGeom prst="rect">
            <a:avLst/>
          </a:prstGeom>
          <a:ln w="28575">
            <a:solidFill>
              <a:schemeClr val="accent6">
                <a:lumMod val="60000"/>
                <a:lumOff val="40000"/>
              </a:schemeClr>
            </a:solidFill>
          </a:ln>
        </p:spPr>
      </p:pic>
      <p:pic>
        <p:nvPicPr>
          <p:cNvPr id="7" name="Picture 6"/>
          <p:cNvPicPr>
            <a:picLocks noChangeAspect="1"/>
          </p:cNvPicPr>
          <p:nvPr/>
        </p:nvPicPr>
        <p:blipFill>
          <a:blip r:embed="rId3"/>
          <a:stretch>
            <a:fillRect/>
          </a:stretch>
        </p:blipFill>
        <p:spPr>
          <a:xfrm>
            <a:off x="7759337" y="1165011"/>
            <a:ext cx="3487783" cy="4572638"/>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228884299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700" y="5508940"/>
            <a:ext cx="10909299" cy="709828"/>
          </a:xfrm>
        </p:spPr>
        <p:txBody>
          <a:bodyPr>
            <a:normAutofit fontScale="92500" lnSpcReduction="20000"/>
          </a:bodyPr>
          <a:lstStyle/>
          <a:p>
            <a:pPr marL="0" indent="0">
              <a:buNone/>
            </a:pPr>
            <a:r>
              <a:rPr lang="en-JM" sz="2000" dirty="0" smtClean="0"/>
              <a:t>Figure 3 </a:t>
            </a:r>
            <a:r>
              <a:rPr lang="en-JM" sz="2000" dirty="0"/>
              <a:t>showing </a:t>
            </a:r>
            <a:r>
              <a:rPr lang="en-JM" sz="2000" dirty="0" smtClean="0"/>
              <a:t>the “display normal clock time” 		 |	</a:t>
            </a:r>
            <a:r>
              <a:rPr lang="en-JM" sz="2000" dirty="0"/>
              <a:t>Figure </a:t>
            </a:r>
            <a:r>
              <a:rPr lang="en-JM" sz="2000" dirty="0" smtClean="0"/>
              <a:t>4 </a:t>
            </a:r>
            <a:r>
              <a:rPr lang="en-JM" sz="2000" dirty="0"/>
              <a:t>showing the </a:t>
            </a:r>
            <a:r>
              <a:rPr lang="en-JM" sz="2000" dirty="0" smtClean="0"/>
              <a:t>“5 </a:t>
            </a:r>
            <a:r>
              <a:rPr lang="en-JM" sz="2000" dirty="0" err="1" smtClean="0"/>
              <a:t>Mins</a:t>
            </a:r>
            <a:r>
              <a:rPr lang="en-JM" sz="2000" dirty="0" smtClean="0"/>
              <a:t> Snooze” process</a:t>
            </a:r>
          </a:p>
          <a:p>
            <a:pPr marL="0" indent="0">
              <a:buNone/>
            </a:pPr>
            <a:r>
              <a:rPr lang="en-JM" sz="2000" dirty="0" smtClean="0"/>
              <a:t>process </a:t>
            </a:r>
            <a:r>
              <a:rPr lang="en-JM" sz="2000" dirty="0"/>
              <a:t>	</a:t>
            </a:r>
            <a:r>
              <a:rPr lang="en-JM" sz="2000" dirty="0" smtClean="0"/>
              <a:t>										 |	</a:t>
            </a:r>
            <a:endParaRPr lang="en-JM" sz="2000" dirty="0"/>
          </a:p>
        </p:txBody>
      </p:sp>
      <p:pic>
        <p:nvPicPr>
          <p:cNvPr id="6" name="Picture 5"/>
          <p:cNvPicPr>
            <a:picLocks noChangeAspect="1"/>
          </p:cNvPicPr>
          <p:nvPr/>
        </p:nvPicPr>
        <p:blipFill>
          <a:blip r:embed="rId2"/>
          <a:stretch>
            <a:fillRect/>
          </a:stretch>
        </p:blipFill>
        <p:spPr>
          <a:xfrm>
            <a:off x="787400" y="777560"/>
            <a:ext cx="4573903" cy="4525006"/>
          </a:xfrm>
          <a:prstGeom prst="rect">
            <a:avLst/>
          </a:prstGeom>
          <a:ln w="28575">
            <a:solidFill>
              <a:schemeClr val="accent6">
                <a:lumMod val="60000"/>
                <a:lumOff val="40000"/>
              </a:schemeClr>
            </a:solidFill>
          </a:ln>
        </p:spPr>
      </p:pic>
      <p:pic>
        <p:nvPicPr>
          <p:cNvPr id="7" name="Picture 6"/>
          <p:cNvPicPr>
            <a:picLocks noChangeAspect="1"/>
          </p:cNvPicPr>
          <p:nvPr/>
        </p:nvPicPr>
        <p:blipFill>
          <a:blip r:embed="rId3"/>
          <a:stretch>
            <a:fillRect/>
          </a:stretch>
        </p:blipFill>
        <p:spPr>
          <a:xfrm>
            <a:off x="5361302" y="777560"/>
            <a:ext cx="6068698" cy="4525006"/>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173733436"/>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b="1" dirty="0" smtClean="0"/>
              <a:t>Introduction</a:t>
            </a:r>
            <a:endParaRPr lang="en-JM" sz="5000" dirty="0"/>
          </a:p>
        </p:txBody>
      </p:sp>
      <p:sp>
        <p:nvSpPr>
          <p:cNvPr id="3" name="Content Placeholder 2"/>
          <p:cNvSpPr>
            <a:spLocks noGrp="1"/>
          </p:cNvSpPr>
          <p:nvPr>
            <p:ph idx="1"/>
          </p:nvPr>
        </p:nvSpPr>
        <p:spPr>
          <a:xfrm>
            <a:off x="849086" y="2455817"/>
            <a:ext cx="10515600" cy="3749040"/>
          </a:xfrm>
        </p:spPr>
        <p:txBody>
          <a:bodyPr>
            <a:normAutofit fontScale="77500" lnSpcReduction="20000"/>
          </a:bodyPr>
          <a:lstStyle/>
          <a:p>
            <a:pPr>
              <a:buFont typeface="Wingdings" panose="05000000000000000000" pitchFamily="2" charset="2"/>
              <a:buChar char="Ø"/>
            </a:pPr>
            <a:r>
              <a:rPr lang="en-US" sz="3200" dirty="0" smtClean="0"/>
              <a:t>Humans </a:t>
            </a:r>
            <a:r>
              <a:rPr lang="en-JM" sz="3200" dirty="0" smtClean="0"/>
              <a:t>have </a:t>
            </a:r>
            <a:r>
              <a:rPr lang="en-JM" sz="3200" dirty="0"/>
              <a:t>long sought a means to precisely measure and keep track of time ever since it was </a:t>
            </a:r>
            <a:r>
              <a:rPr lang="en-JM" sz="3200" dirty="0" smtClean="0"/>
              <a:t>discovered.</a:t>
            </a:r>
          </a:p>
          <a:p>
            <a:pPr>
              <a:buFont typeface="Wingdings" panose="05000000000000000000" pitchFamily="2" charset="2"/>
              <a:buChar char="Ø"/>
            </a:pPr>
            <a:r>
              <a:rPr lang="en-JM" sz="3200" dirty="0" smtClean="0"/>
              <a:t>Einstein's </a:t>
            </a:r>
            <a:r>
              <a:rPr lang="en-JM" sz="3200" dirty="0"/>
              <a:t>contributions significantly impacted our comprehension of clocks, time measurement, and their connection to the fundamental principles of the </a:t>
            </a:r>
            <a:r>
              <a:rPr lang="en-JM" sz="3200" dirty="0" smtClean="0"/>
              <a:t>universe.</a:t>
            </a:r>
          </a:p>
          <a:p>
            <a:pPr>
              <a:buFont typeface="Wingdings" panose="05000000000000000000" pitchFamily="2" charset="2"/>
              <a:buChar char="Ø"/>
            </a:pPr>
            <a:r>
              <a:rPr lang="en-JM" sz="3200" dirty="0" smtClean="0"/>
              <a:t>Unlike</a:t>
            </a:r>
            <a:r>
              <a:rPr lang="en-JM" sz="3200" dirty="0"/>
              <a:t> conventional analog clocks, which indicate time with hour and </a:t>
            </a:r>
            <a:r>
              <a:rPr lang="en-JM" sz="3200" dirty="0" smtClean="0"/>
              <a:t>minute</a:t>
            </a:r>
            <a:r>
              <a:rPr lang="en-JM" sz="3200" dirty="0"/>
              <a:t> </a:t>
            </a:r>
            <a:r>
              <a:rPr lang="en-JM" sz="3200" dirty="0" smtClean="0"/>
              <a:t>hands, digital</a:t>
            </a:r>
            <a:r>
              <a:rPr lang="en-JM" sz="3200" dirty="0"/>
              <a:t> clocks display the time in a numerical manner using digits. </a:t>
            </a:r>
            <a:endParaRPr lang="en-JM" sz="3200" dirty="0" smtClean="0"/>
          </a:p>
          <a:p>
            <a:pPr>
              <a:buFont typeface="Wingdings" panose="05000000000000000000" pitchFamily="2" charset="2"/>
              <a:buChar char="Ø"/>
            </a:pPr>
            <a:r>
              <a:rPr lang="en-JM" sz="3200" dirty="0" smtClean="0"/>
              <a:t>Digital clocks </a:t>
            </a:r>
            <a:r>
              <a:rPr lang="en-JM" sz="3200" dirty="0"/>
              <a:t>give a clear and easy-to-read depiction of the time. </a:t>
            </a:r>
            <a:r>
              <a:rPr lang="en-US" sz="3200" dirty="0"/>
              <a:t>The majority of digital clocks are microcontroller-based, which makes them more compact, effective, and functionally versatile than earlier models. </a:t>
            </a:r>
            <a:endParaRPr lang="en-US" sz="3200" dirty="0" smtClean="0"/>
          </a:p>
          <a:p>
            <a:pPr marL="0" indent="0">
              <a:buNone/>
            </a:pPr>
            <a:endParaRPr lang="en-JM" dirty="0"/>
          </a:p>
        </p:txBody>
      </p:sp>
    </p:spTree>
    <p:extLst>
      <p:ext uri="{BB962C8B-B14F-4D97-AF65-F5344CB8AC3E}">
        <p14:creationId xmlns:p14="http://schemas.microsoft.com/office/powerpoint/2010/main" val="184192245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475394"/>
            <a:ext cx="10769600" cy="720514"/>
          </a:xfrm>
        </p:spPr>
        <p:txBody>
          <a:bodyPr>
            <a:normAutofit fontScale="85000" lnSpcReduction="20000"/>
          </a:bodyPr>
          <a:lstStyle/>
          <a:p>
            <a:pPr marL="0" indent="0">
              <a:buNone/>
            </a:pPr>
            <a:r>
              <a:rPr lang="en-JM" dirty="0" smtClean="0"/>
              <a:t>	Figure 5 showing the 		     |		Figure 6 </a:t>
            </a:r>
            <a:r>
              <a:rPr lang="en-JM" dirty="0"/>
              <a:t>showing the </a:t>
            </a:r>
            <a:r>
              <a:rPr lang="en-JM" dirty="0" smtClean="0"/>
              <a:t>		   |		Figure 7 </a:t>
            </a:r>
            <a:r>
              <a:rPr lang="en-JM" dirty="0"/>
              <a:t>showing the </a:t>
            </a:r>
            <a:endParaRPr lang="en-JM" dirty="0" smtClean="0"/>
          </a:p>
          <a:p>
            <a:pPr marL="0" indent="0">
              <a:buNone/>
            </a:pPr>
            <a:r>
              <a:rPr lang="en-JM" dirty="0" smtClean="0"/>
              <a:t>	“change mode” process	     |		“set time” process 		   |		“set alarm time” process</a:t>
            </a:r>
            <a:endParaRPr lang="en-JM" dirty="0"/>
          </a:p>
        </p:txBody>
      </p:sp>
      <p:pic>
        <p:nvPicPr>
          <p:cNvPr id="7" name="Picture 6"/>
          <p:cNvPicPr>
            <a:picLocks noChangeAspect="1"/>
          </p:cNvPicPr>
          <p:nvPr/>
        </p:nvPicPr>
        <p:blipFill>
          <a:blip r:embed="rId2"/>
          <a:stretch>
            <a:fillRect/>
          </a:stretch>
        </p:blipFill>
        <p:spPr>
          <a:xfrm>
            <a:off x="4254500" y="742491"/>
            <a:ext cx="3540852" cy="4569735"/>
          </a:xfrm>
          <a:prstGeom prst="rect">
            <a:avLst/>
          </a:prstGeom>
          <a:ln w="28575">
            <a:solidFill>
              <a:schemeClr val="accent6">
                <a:lumMod val="60000"/>
                <a:lumOff val="40000"/>
              </a:schemeClr>
            </a:solidFill>
          </a:ln>
        </p:spPr>
      </p:pic>
      <p:pic>
        <p:nvPicPr>
          <p:cNvPr id="8" name="Picture 7"/>
          <p:cNvPicPr>
            <a:picLocks noChangeAspect="1"/>
          </p:cNvPicPr>
          <p:nvPr/>
        </p:nvPicPr>
        <p:blipFill>
          <a:blip r:embed="rId3"/>
          <a:stretch>
            <a:fillRect/>
          </a:stretch>
        </p:blipFill>
        <p:spPr>
          <a:xfrm>
            <a:off x="7795353" y="742492"/>
            <a:ext cx="3583847" cy="4569735"/>
          </a:xfrm>
          <a:prstGeom prst="rect">
            <a:avLst/>
          </a:prstGeom>
          <a:ln w="28575">
            <a:solidFill>
              <a:schemeClr val="accent6">
                <a:lumMod val="60000"/>
                <a:lumOff val="40000"/>
              </a:schemeClr>
            </a:solidFill>
          </a:ln>
        </p:spPr>
      </p:pic>
      <p:pic>
        <p:nvPicPr>
          <p:cNvPr id="9" name="Picture 8"/>
          <p:cNvPicPr>
            <a:picLocks noChangeAspect="1"/>
          </p:cNvPicPr>
          <p:nvPr/>
        </p:nvPicPr>
        <p:blipFill>
          <a:blip r:embed="rId4"/>
          <a:stretch>
            <a:fillRect/>
          </a:stretch>
        </p:blipFill>
        <p:spPr>
          <a:xfrm>
            <a:off x="873853" y="742491"/>
            <a:ext cx="3380647" cy="4569735"/>
          </a:xfrm>
          <a:prstGeom prst="rect">
            <a:avLst/>
          </a:prstGeom>
          <a:ln w="28575">
            <a:solidFill>
              <a:schemeClr val="accent6">
                <a:lumMod val="60000"/>
                <a:lumOff val="40000"/>
              </a:schemeClr>
            </a:solidFill>
          </a:ln>
        </p:spPr>
      </p:pic>
      <p:cxnSp>
        <p:nvCxnSpPr>
          <p:cNvPr id="15" name="Straight Arrow Connector 14"/>
          <p:cNvCxnSpPr/>
          <p:nvPr/>
        </p:nvCxnSpPr>
        <p:spPr>
          <a:xfrm>
            <a:off x="5349240" y="5036820"/>
            <a:ext cx="0" cy="2209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0115" y="4979670"/>
            <a:ext cx="0" cy="2209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278247"/>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114" y="5457824"/>
            <a:ext cx="10943772" cy="681719"/>
          </a:xfrm>
        </p:spPr>
        <p:txBody>
          <a:bodyPr>
            <a:normAutofit fontScale="85000" lnSpcReduction="20000"/>
          </a:bodyPr>
          <a:lstStyle/>
          <a:p>
            <a:pPr marL="0" indent="0">
              <a:buNone/>
            </a:pPr>
            <a:r>
              <a:rPr lang="en-JM" dirty="0" smtClean="0"/>
              <a:t>	Figure 8 </a:t>
            </a:r>
            <a:r>
              <a:rPr lang="en-JM" dirty="0"/>
              <a:t>showing the “</a:t>
            </a:r>
            <a:r>
              <a:rPr lang="en-JM" dirty="0" smtClean="0"/>
              <a:t>disable alarm” process		|</a:t>
            </a:r>
            <a:r>
              <a:rPr lang="en-JM" dirty="0"/>
              <a:t>	Figure </a:t>
            </a:r>
            <a:r>
              <a:rPr lang="en-JM" dirty="0" smtClean="0"/>
              <a:t>9 </a:t>
            </a:r>
            <a:r>
              <a:rPr lang="en-JM" dirty="0"/>
              <a:t>showing the </a:t>
            </a:r>
            <a:r>
              <a:rPr lang="en-JM" dirty="0" smtClean="0"/>
              <a:t>“display motivational 													|	message” </a:t>
            </a:r>
            <a:r>
              <a:rPr lang="en-JM" dirty="0"/>
              <a:t>process</a:t>
            </a:r>
          </a:p>
          <a:p>
            <a:pPr marL="0" indent="0">
              <a:buNone/>
            </a:pPr>
            <a:endParaRPr lang="en-JM" dirty="0"/>
          </a:p>
        </p:txBody>
      </p:sp>
      <p:pic>
        <p:nvPicPr>
          <p:cNvPr id="4" name="Picture 3"/>
          <p:cNvPicPr>
            <a:picLocks noChangeAspect="1"/>
          </p:cNvPicPr>
          <p:nvPr/>
        </p:nvPicPr>
        <p:blipFill>
          <a:blip r:embed="rId2"/>
          <a:stretch>
            <a:fillRect/>
          </a:stretch>
        </p:blipFill>
        <p:spPr>
          <a:xfrm>
            <a:off x="1295401" y="847725"/>
            <a:ext cx="4943474" cy="4352925"/>
          </a:xfrm>
          <a:prstGeom prst="rect">
            <a:avLst/>
          </a:prstGeom>
          <a:ln w="28575">
            <a:solidFill>
              <a:schemeClr val="accent6">
                <a:lumMod val="60000"/>
                <a:lumOff val="40000"/>
              </a:schemeClr>
            </a:solidFill>
          </a:ln>
        </p:spPr>
      </p:pic>
      <p:pic>
        <p:nvPicPr>
          <p:cNvPr id="5" name="Picture 4"/>
          <p:cNvPicPr>
            <a:picLocks noChangeAspect="1"/>
          </p:cNvPicPr>
          <p:nvPr/>
        </p:nvPicPr>
        <p:blipFill>
          <a:blip r:embed="rId3"/>
          <a:stretch>
            <a:fillRect/>
          </a:stretch>
        </p:blipFill>
        <p:spPr>
          <a:xfrm>
            <a:off x="6276975" y="847724"/>
            <a:ext cx="4619622" cy="4352926"/>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1373280108"/>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JM" sz="5000" b="1" dirty="0"/>
              <a:t>ATM DTK</a:t>
            </a:r>
            <a:r>
              <a:rPr lang="en-US" sz="5000" b="1" dirty="0" smtClean="0"/>
              <a:t> Hardware</a:t>
            </a:r>
            <a:endParaRPr lang="en-JM" sz="5000" b="1" dirty="0"/>
          </a:p>
        </p:txBody>
      </p:sp>
      <p:sp>
        <p:nvSpPr>
          <p:cNvPr id="4" name="Text Placeholder 3"/>
          <p:cNvSpPr>
            <a:spLocks noGrp="1"/>
          </p:cNvSpPr>
          <p:nvPr>
            <p:ph type="body" idx="1"/>
          </p:nvPr>
        </p:nvSpPr>
        <p:spPr>
          <a:xfrm>
            <a:off x="1435100" y="3846051"/>
            <a:ext cx="9499599" cy="954547"/>
          </a:xfrm>
        </p:spPr>
        <p:txBody>
          <a:bodyPr>
            <a:normAutofit/>
          </a:bodyPr>
          <a:lstStyle/>
          <a:p>
            <a:r>
              <a:rPr lang="en-JM" sz="2500" dirty="0" smtClean="0"/>
              <a:t>The physical devices, machines</a:t>
            </a:r>
            <a:r>
              <a:rPr lang="en-US" sz="2500" dirty="0" smtClean="0"/>
              <a:t>, </a:t>
            </a:r>
            <a:r>
              <a:rPr lang="en-US" sz="2500" dirty="0"/>
              <a:t>wiring, and other </a:t>
            </a:r>
            <a:r>
              <a:rPr lang="en-US" sz="2500" dirty="0" smtClean="0"/>
              <a:t>electronic components</a:t>
            </a:r>
            <a:endParaRPr lang="en-JM" sz="2500" dirty="0"/>
          </a:p>
        </p:txBody>
      </p:sp>
    </p:spTree>
    <p:extLst>
      <p:ext uri="{BB962C8B-B14F-4D97-AF65-F5344CB8AC3E}">
        <p14:creationId xmlns:p14="http://schemas.microsoft.com/office/powerpoint/2010/main" val="663377625"/>
      </p:ext>
    </p:extLst>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b="1" dirty="0"/>
              <a:t>Hardware Block Diagram</a:t>
            </a:r>
            <a:endParaRPr lang="en-JM" sz="5000" dirty="0"/>
          </a:p>
        </p:txBody>
      </p:sp>
      <p:sp>
        <p:nvSpPr>
          <p:cNvPr id="3" name="Content Placeholder 2"/>
          <p:cNvSpPr>
            <a:spLocks noGrp="1"/>
          </p:cNvSpPr>
          <p:nvPr>
            <p:ph idx="1"/>
          </p:nvPr>
        </p:nvSpPr>
        <p:spPr>
          <a:xfrm>
            <a:off x="875210" y="2556932"/>
            <a:ext cx="10437223" cy="3318936"/>
          </a:xfrm>
        </p:spPr>
        <p:txBody>
          <a:bodyPr/>
          <a:lstStyle/>
          <a:p>
            <a:pPr>
              <a:buFont typeface="Wingdings" panose="05000000000000000000" pitchFamily="2" charset="2"/>
              <a:buChar char="Ø"/>
            </a:pPr>
            <a:r>
              <a:rPr lang="en-US" dirty="0" smtClean="0"/>
              <a:t>Block </a:t>
            </a:r>
            <a:r>
              <a:rPr lang="en-US" dirty="0"/>
              <a:t>diagram for the digital </a:t>
            </a:r>
            <a:r>
              <a:rPr lang="en-US" dirty="0" smtClean="0"/>
              <a:t>clock in which an </a:t>
            </a:r>
            <a:r>
              <a:rPr lang="en-US" dirty="0"/>
              <a:t>LCD serves as the display, a microcontroller serves as the brain, and buttons serve as input devices. </a:t>
            </a:r>
          </a:p>
          <a:p>
            <a:pPr>
              <a:buFont typeface="Wingdings" panose="05000000000000000000" pitchFamily="2" charset="2"/>
              <a:buChar char="Ø"/>
            </a:pPr>
            <a:r>
              <a:rPr lang="en-US" dirty="0" smtClean="0"/>
              <a:t>Block diagram also displays the </a:t>
            </a:r>
            <a:r>
              <a:rPr lang="en-US" dirty="0"/>
              <a:t>quantity of I/O lines required to connect to the microcontroller and the power supply required for </a:t>
            </a:r>
            <a:r>
              <a:rPr lang="en-US" dirty="0" smtClean="0"/>
              <a:t>operation.</a:t>
            </a:r>
          </a:p>
          <a:p>
            <a:pPr>
              <a:buFont typeface="Wingdings" panose="05000000000000000000" pitchFamily="2" charset="2"/>
              <a:buChar char="Ø"/>
            </a:pPr>
            <a:r>
              <a:rPr lang="en-US" dirty="0" smtClean="0"/>
              <a:t>The Digital </a:t>
            </a:r>
            <a:r>
              <a:rPr lang="en-US" dirty="0"/>
              <a:t>Clock Hardware Block Diagram </a:t>
            </a:r>
            <a:r>
              <a:rPr lang="en-US" dirty="0" smtClean="0"/>
              <a:t>was </a:t>
            </a:r>
            <a:r>
              <a:rPr lang="en-US" dirty="0"/>
              <a:t>utilized to identify the precise parts that will be connected to and interacted with the </a:t>
            </a:r>
            <a:r>
              <a:rPr lang="en-US" dirty="0" smtClean="0"/>
              <a:t>microcontroller.</a:t>
            </a:r>
            <a:endParaRPr lang="en-JM" dirty="0"/>
          </a:p>
        </p:txBody>
      </p:sp>
    </p:spTree>
    <p:extLst>
      <p:ext uri="{BB962C8B-B14F-4D97-AF65-F5344CB8AC3E}">
        <p14:creationId xmlns:p14="http://schemas.microsoft.com/office/powerpoint/2010/main" val="243668781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957943" y="783771"/>
            <a:ext cx="10261600" cy="5394959"/>
          </a:xfrm>
          <a:prstGeom prst="rect">
            <a:avLst/>
          </a:prstGeom>
          <a:ln w="28575">
            <a:solidFill>
              <a:schemeClr val="accent6">
                <a:lumMod val="60000"/>
                <a:lumOff val="40000"/>
              </a:schemeClr>
            </a:solidFill>
          </a:ln>
        </p:spPr>
      </p:pic>
      <p:sp>
        <p:nvSpPr>
          <p:cNvPr id="5" name="Text Box 30"/>
          <p:cNvSpPr txBox="1"/>
          <p:nvPr/>
        </p:nvSpPr>
        <p:spPr>
          <a:xfrm>
            <a:off x="6522492" y="3481249"/>
            <a:ext cx="2791325" cy="2566853"/>
          </a:xfrm>
          <a:prstGeom prst="rect">
            <a:avLst/>
          </a:prstGeom>
          <a:solidFill>
            <a:schemeClr val="lt1"/>
          </a:solidFill>
          <a:ln w="5715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JM" sz="1100" dirty="0" smtClean="0">
                <a:effectLst/>
                <a:ea typeface="Calibri" panose="020F0502020204030204" pitchFamily="34" charset="0"/>
                <a:cs typeface="Times New Roman" panose="02020603050405020304" pitchFamily="18" charset="0"/>
              </a:rPr>
              <a:t>Push Buttons</a:t>
            </a:r>
          </a:p>
          <a:p>
            <a:pPr marL="228600" indent="-228600">
              <a:lnSpc>
                <a:spcPct val="107000"/>
              </a:lnSpc>
              <a:spcAft>
                <a:spcPts val="800"/>
              </a:spcAft>
              <a:buAutoNum type="arabicPeriod"/>
            </a:pPr>
            <a:r>
              <a:rPr lang="en-JM" sz="1100" dirty="0" smtClean="0">
                <a:ea typeface="Calibri" panose="020F0502020204030204" pitchFamily="34" charset="0"/>
                <a:cs typeface="Times New Roman" panose="02020603050405020304" pitchFamily="18" charset="0"/>
              </a:rPr>
              <a:t>Reset </a:t>
            </a:r>
          </a:p>
          <a:p>
            <a:pPr marL="228600" indent="-228600">
              <a:lnSpc>
                <a:spcPct val="107000"/>
              </a:lnSpc>
              <a:spcAft>
                <a:spcPts val="800"/>
              </a:spcAft>
              <a:buAutoNum type="arabicPeriod"/>
            </a:pPr>
            <a:r>
              <a:rPr lang="en-JM" sz="1100" dirty="0" smtClean="0">
                <a:ea typeface="Calibri" panose="020F0502020204030204" pitchFamily="34" charset="0"/>
                <a:cs typeface="Times New Roman" panose="02020603050405020304" pitchFamily="18" charset="0"/>
              </a:rPr>
              <a:t>Display Normal Clock State</a:t>
            </a:r>
          </a:p>
          <a:p>
            <a:pPr marL="228600" indent="-228600">
              <a:lnSpc>
                <a:spcPct val="107000"/>
              </a:lnSpc>
              <a:spcAft>
                <a:spcPts val="800"/>
              </a:spcAft>
              <a:buAutoNum type="arabicPeriod"/>
            </a:pPr>
            <a:r>
              <a:rPr lang="en-JM" sz="1100" dirty="0" smtClean="0">
                <a:effectLst/>
                <a:ea typeface="Calibri" panose="020F0502020204030204" pitchFamily="34" charset="0"/>
                <a:cs typeface="Times New Roman" panose="02020603050405020304" pitchFamily="18" charset="0"/>
              </a:rPr>
              <a:t>Change Mode</a:t>
            </a:r>
          </a:p>
          <a:p>
            <a:pPr marL="228600" indent="-228600">
              <a:lnSpc>
                <a:spcPct val="107000"/>
              </a:lnSpc>
              <a:spcAft>
                <a:spcPts val="800"/>
              </a:spcAft>
              <a:buAutoNum type="arabicPeriod"/>
            </a:pPr>
            <a:r>
              <a:rPr lang="en-JM" sz="1100" dirty="0" smtClean="0">
                <a:ea typeface="Calibri" panose="020F0502020204030204" pitchFamily="34" charset="0"/>
                <a:cs typeface="Times New Roman" panose="02020603050405020304" pitchFamily="18" charset="0"/>
              </a:rPr>
              <a:t>Set Time</a:t>
            </a:r>
          </a:p>
          <a:p>
            <a:pPr marL="228600" indent="-228600">
              <a:lnSpc>
                <a:spcPct val="107000"/>
              </a:lnSpc>
              <a:spcAft>
                <a:spcPts val="800"/>
              </a:spcAft>
              <a:buAutoNum type="arabicPeriod"/>
            </a:pPr>
            <a:r>
              <a:rPr lang="en-JM" sz="1100" dirty="0" smtClean="0">
                <a:effectLst/>
                <a:ea typeface="Calibri" panose="020F0502020204030204" pitchFamily="34" charset="0"/>
                <a:cs typeface="Times New Roman" panose="02020603050405020304" pitchFamily="18" charset="0"/>
              </a:rPr>
              <a:t>Set Alarm Time</a:t>
            </a:r>
          </a:p>
          <a:p>
            <a:pPr marL="228600" indent="-228600">
              <a:lnSpc>
                <a:spcPct val="107000"/>
              </a:lnSpc>
              <a:spcAft>
                <a:spcPts val="800"/>
              </a:spcAft>
              <a:buAutoNum type="arabicPeriod"/>
            </a:pPr>
            <a:r>
              <a:rPr lang="en-JM" sz="1100" dirty="0" smtClean="0">
                <a:ea typeface="Calibri" panose="020F0502020204030204" pitchFamily="34" charset="0"/>
                <a:cs typeface="Times New Roman" panose="02020603050405020304" pitchFamily="18" charset="0"/>
              </a:rPr>
              <a:t>Disable Alarm/Increment Hours</a:t>
            </a:r>
          </a:p>
          <a:p>
            <a:pPr marL="228600" indent="-228600">
              <a:lnSpc>
                <a:spcPct val="107000"/>
              </a:lnSpc>
              <a:spcAft>
                <a:spcPts val="800"/>
              </a:spcAft>
              <a:buAutoNum type="arabicPeriod"/>
            </a:pPr>
            <a:r>
              <a:rPr lang="en-JM" sz="1100" dirty="0" smtClean="0">
                <a:effectLst/>
                <a:ea typeface="Calibri" panose="020F0502020204030204" pitchFamily="34" charset="0"/>
                <a:cs typeface="Times New Roman" panose="02020603050405020304" pitchFamily="18" charset="0"/>
              </a:rPr>
              <a:t>Snooze/ Increment Minutes</a:t>
            </a:r>
          </a:p>
          <a:p>
            <a:pPr marL="228600" indent="-228600">
              <a:lnSpc>
                <a:spcPct val="107000"/>
              </a:lnSpc>
              <a:spcAft>
                <a:spcPts val="800"/>
              </a:spcAft>
              <a:buAutoNum type="arabicPeriod"/>
            </a:pPr>
            <a:r>
              <a:rPr lang="en-JM" sz="1100" dirty="0" smtClean="0">
                <a:ea typeface="Calibri" panose="020F0502020204030204" pitchFamily="34" charset="0"/>
                <a:cs typeface="Times New Roman" panose="02020603050405020304" pitchFamily="18" charset="0"/>
              </a:rPr>
              <a:t>Motivational Message/Increment Seconds</a:t>
            </a:r>
            <a:endParaRPr lang="en-JM" sz="1100" dirty="0" smtClean="0">
              <a:effectLst/>
              <a:ea typeface="Calibri" panose="020F0502020204030204" pitchFamily="34" charset="0"/>
              <a:cs typeface="Times New Roman" panose="02020603050405020304" pitchFamily="18" charset="0"/>
            </a:endParaRPr>
          </a:p>
          <a:p>
            <a:pPr>
              <a:lnSpc>
                <a:spcPct val="107000"/>
              </a:lnSpc>
              <a:spcAft>
                <a:spcPts val="800"/>
              </a:spcAft>
            </a:pPr>
            <a:endParaRPr lang="en-JM" sz="1100" dirty="0">
              <a:solidFill>
                <a:schemeClr val="tx1"/>
              </a:solidFill>
              <a:effectLst/>
              <a:ea typeface="Calibri" panose="020F0502020204030204" pitchFamily="34" charset="0"/>
              <a:cs typeface="Times New Roman" panose="02020603050405020304" pitchFamily="18" charset="0"/>
            </a:endParaRPr>
          </a:p>
        </p:txBody>
      </p:sp>
      <p:sp>
        <p:nvSpPr>
          <p:cNvPr id="6" name="Text Box 30"/>
          <p:cNvSpPr txBox="1"/>
          <p:nvPr/>
        </p:nvSpPr>
        <p:spPr>
          <a:xfrm>
            <a:off x="5256848" y="3885111"/>
            <a:ext cx="1014775" cy="26452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JM" sz="900" dirty="0" smtClean="0">
                <a:effectLst/>
                <a:ea typeface="Calibri" panose="020F0502020204030204" pitchFamily="34" charset="0"/>
                <a:cs typeface="Times New Roman" panose="02020603050405020304" pitchFamily="18" charset="0"/>
              </a:rPr>
              <a:t>8 Data Lines</a:t>
            </a:r>
            <a:endParaRPr lang="en-JM" sz="1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530464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01132"/>
            <a:ext cx="9601196" cy="1303867"/>
          </a:xfrm>
        </p:spPr>
        <p:txBody>
          <a:bodyPr>
            <a:normAutofit/>
          </a:bodyPr>
          <a:lstStyle/>
          <a:p>
            <a:r>
              <a:rPr lang="en-JM" sz="5000" b="1" smtClean="0"/>
              <a:t>ATM DTK Schematic Diagram</a:t>
            </a:r>
            <a:endParaRPr lang="en-JM" sz="5000" b="1" dirty="0"/>
          </a:p>
        </p:txBody>
      </p:sp>
      <p:pic>
        <p:nvPicPr>
          <p:cNvPr id="4" name="Content Placeholder 6"/>
          <p:cNvPicPr>
            <a:picLocks noGrp="1" noChangeAspect="1"/>
          </p:cNvPicPr>
          <p:nvPr>
            <p:ph idx="1"/>
          </p:nvPr>
        </p:nvPicPr>
        <p:blipFill>
          <a:blip r:embed="rId2"/>
          <a:stretch>
            <a:fillRect/>
          </a:stretch>
        </p:blipFill>
        <p:spPr>
          <a:xfrm>
            <a:off x="1295401" y="1904999"/>
            <a:ext cx="9601195" cy="4254501"/>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1038509601"/>
      </p:ext>
    </p:extLst>
  </p:cSld>
  <p:clrMapOvr>
    <a:masterClrMapping/>
  </p:clrMapOvr>
  <mc:AlternateContent xmlns:mc="http://schemas.openxmlformats.org/markup-compatibility/2006" xmlns:p14="http://schemas.microsoft.com/office/powerpoint/2010/main">
    <mc:Choice Requires="p14">
      <p:transition spd="slow" p14:dur="4000">
        <p14:glitter pattern="hexagon"/>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JM" sz="5000" b="1" smtClean="0"/>
              <a:t>Power Supply Schematic Diagram</a:t>
            </a:r>
            <a:endParaRPr lang="en-JM" sz="5000" b="1"/>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2285999"/>
            <a:ext cx="9601196" cy="3644901"/>
          </a:xfrm>
          <a:ln w="28575">
            <a:solidFill>
              <a:schemeClr val="accent6">
                <a:lumMod val="60000"/>
                <a:lumOff val="40000"/>
              </a:schemeClr>
            </a:solidFill>
          </a:ln>
        </p:spPr>
      </p:pic>
    </p:spTree>
    <p:extLst>
      <p:ext uri="{BB962C8B-B14F-4D97-AF65-F5344CB8AC3E}">
        <p14:creationId xmlns:p14="http://schemas.microsoft.com/office/powerpoint/2010/main" val="31052604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29435"/>
            <a:ext cx="9601196" cy="1303867"/>
          </a:xfrm>
        </p:spPr>
        <p:txBody>
          <a:bodyPr>
            <a:normAutofit/>
          </a:bodyPr>
          <a:lstStyle/>
          <a:p>
            <a:r>
              <a:rPr lang="en-JM" sz="5000" b="1" dirty="0" smtClean="0"/>
              <a:t>PCB Layout</a:t>
            </a:r>
            <a:endParaRPr lang="en-JM" sz="5000" b="1"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5909" t="32201" r="22608" b="21483"/>
          <a:stretch/>
        </p:blipFill>
        <p:spPr>
          <a:xfrm>
            <a:off x="1295401" y="2194559"/>
            <a:ext cx="9601197" cy="3879669"/>
          </a:xfrm>
        </p:spPr>
      </p:pic>
    </p:spTree>
    <p:extLst>
      <p:ext uri="{BB962C8B-B14F-4D97-AF65-F5344CB8AC3E}">
        <p14:creationId xmlns:p14="http://schemas.microsoft.com/office/powerpoint/2010/main" val="3051267130"/>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b="1" dirty="0" smtClean="0"/>
              <a:t>Components Cost </a:t>
            </a:r>
            <a:r>
              <a:rPr lang="en-US" sz="5000" b="1" dirty="0"/>
              <a:t>L</a:t>
            </a:r>
            <a:r>
              <a:rPr lang="en-US" sz="5000" b="1" dirty="0" smtClean="0"/>
              <a:t>ist</a:t>
            </a:r>
            <a:endParaRPr lang="en-JM" sz="5000"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44068221"/>
              </p:ext>
            </p:extLst>
          </p:nvPr>
        </p:nvGraphicFramePr>
        <p:xfrm>
          <a:off x="794108" y="2503317"/>
          <a:ext cx="4057292" cy="3668884"/>
        </p:xfrm>
        <a:graphic>
          <a:graphicData uri="http://schemas.openxmlformats.org/drawingml/2006/table">
            <a:tbl>
              <a:tblPr firstRow="1" firstCol="1" bandRow="1">
                <a:tableStyleId>{5C22544A-7EE6-4342-B048-85BDC9FD1C3A}</a:tableStyleId>
              </a:tblPr>
              <a:tblGrid>
                <a:gridCol w="2014221"/>
                <a:gridCol w="610553"/>
                <a:gridCol w="1432518"/>
              </a:tblGrid>
              <a:tr h="226026">
                <a:tc gridSpan="3">
                  <a:txBody>
                    <a:bodyPr/>
                    <a:lstStyle/>
                    <a:p>
                      <a:pPr algn="ctr">
                        <a:lnSpc>
                          <a:spcPct val="150000"/>
                        </a:lnSpc>
                        <a:spcAft>
                          <a:spcPts val="0"/>
                        </a:spcAft>
                      </a:pPr>
                      <a:r>
                        <a:rPr lang="en-US" sz="900" dirty="0">
                          <a:effectLst/>
                        </a:rPr>
                        <a:t>Table 1 – Equipment and Components Required for Digital Clock Project</a:t>
                      </a:r>
                      <a:endParaRPr lang="en-JM"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c hMerge="1">
                  <a:txBody>
                    <a:bodyPr/>
                    <a:lstStyle/>
                    <a:p>
                      <a:endParaRPr lang="en-JM"/>
                    </a:p>
                  </a:txBody>
                  <a:tcPr/>
                </a:tc>
                <a:tc hMerge="1">
                  <a:txBody>
                    <a:bodyPr/>
                    <a:lstStyle/>
                    <a:p>
                      <a:endParaRPr lang="en-JM"/>
                    </a:p>
                  </a:txBody>
                  <a:tcPr/>
                </a:tc>
              </a:tr>
              <a:tr h="839973">
                <a:tc>
                  <a:txBody>
                    <a:bodyPr/>
                    <a:lstStyle/>
                    <a:p>
                      <a:pPr>
                        <a:lnSpc>
                          <a:spcPct val="150000"/>
                        </a:lnSpc>
                        <a:spcAft>
                          <a:spcPts val="0"/>
                        </a:spcAft>
                      </a:pPr>
                      <a:r>
                        <a:rPr lang="en-US" sz="900" dirty="0">
                          <a:effectLst/>
                        </a:rPr>
                        <a:t>Items</a:t>
                      </a:r>
                      <a:endParaRPr lang="en-JM"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c>
                  <a:txBody>
                    <a:bodyPr/>
                    <a:lstStyle/>
                    <a:p>
                      <a:pPr>
                        <a:lnSpc>
                          <a:spcPct val="150000"/>
                        </a:lnSpc>
                        <a:spcAft>
                          <a:spcPts val="0"/>
                        </a:spcAft>
                      </a:pPr>
                      <a:r>
                        <a:rPr lang="en-US" sz="900" dirty="0">
                          <a:effectLst/>
                        </a:rPr>
                        <a:t>Quantity</a:t>
                      </a:r>
                      <a:endParaRPr lang="en-JM"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c>
                  <a:txBody>
                    <a:bodyPr/>
                    <a:lstStyle/>
                    <a:p>
                      <a:pPr>
                        <a:lnSpc>
                          <a:spcPct val="150000"/>
                        </a:lnSpc>
                        <a:spcAft>
                          <a:spcPts val="0"/>
                        </a:spcAft>
                      </a:pPr>
                      <a:r>
                        <a:rPr lang="en-US" sz="900" dirty="0">
                          <a:effectLst/>
                        </a:rPr>
                        <a:t>Price Per Unit ($)</a:t>
                      </a:r>
                      <a:endParaRPr lang="en-JM"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r>
              <a:tr h="904103">
                <a:tc>
                  <a:txBody>
                    <a:bodyPr/>
                    <a:lstStyle/>
                    <a:p>
                      <a:pPr>
                        <a:lnSpc>
                          <a:spcPct val="150000"/>
                        </a:lnSpc>
                        <a:spcAft>
                          <a:spcPts val="0"/>
                        </a:spcAft>
                      </a:pPr>
                      <a:r>
                        <a:rPr lang="en-JM" sz="900" dirty="0" err="1">
                          <a:effectLst/>
                        </a:rPr>
                        <a:t>Pololu</a:t>
                      </a:r>
                      <a:r>
                        <a:rPr lang="en-JM" sz="900" dirty="0">
                          <a:effectLst/>
                        </a:rPr>
                        <a:t> AVR USB programmer or any other hardware programmer capable of programming 8-bits AVR microcontrollers.</a:t>
                      </a:r>
                      <a:endParaRPr lang="en-JM"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c>
                  <a:txBody>
                    <a:bodyPr/>
                    <a:lstStyle/>
                    <a:p>
                      <a:pPr>
                        <a:lnSpc>
                          <a:spcPct val="150000"/>
                        </a:lnSpc>
                        <a:spcAft>
                          <a:spcPts val="0"/>
                        </a:spcAft>
                      </a:pPr>
                      <a:r>
                        <a:rPr lang="en-US" sz="900" dirty="0">
                          <a:effectLst/>
                        </a:rPr>
                        <a:t>1</a:t>
                      </a:r>
                      <a:endParaRPr lang="en-JM"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c>
                  <a:txBody>
                    <a:bodyPr/>
                    <a:lstStyle/>
                    <a:p>
                      <a:pPr>
                        <a:lnSpc>
                          <a:spcPct val="150000"/>
                        </a:lnSpc>
                        <a:spcAft>
                          <a:spcPts val="0"/>
                        </a:spcAft>
                      </a:pPr>
                      <a:r>
                        <a:rPr lang="en-JM" sz="800" dirty="0">
                          <a:effectLst/>
                        </a:rPr>
                        <a:t>3,500.00</a:t>
                      </a:r>
                      <a:endParaRPr lang="en-JM"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r>
              <a:tr h="849391">
                <a:tc>
                  <a:txBody>
                    <a:bodyPr/>
                    <a:lstStyle/>
                    <a:p>
                      <a:pPr>
                        <a:lnSpc>
                          <a:spcPct val="150000"/>
                        </a:lnSpc>
                        <a:spcAft>
                          <a:spcPts val="0"/>
                        </a:spcAft>
                      </a:pPr>
                      <a:r>
                        <a:rPr lang="en-US" sz="900">
                          <a:effectLst/>
                        </a:rPr>
                        <a:t>Computer loaded with Microchip Studio 7 and KiCad.</a:t>
                      </a:r>
                      <a:endParaRPr lang="en-JM" sz="70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c>
                  <a:txBody>
                    <a:bodyPr/>
                    <a:lstStyle/>
                    <a:p>
                      <a:pPr>
                        <a:lnSpc>
                          <a:spcPct val="150000"/>
                        </a:lnSpc>
                        <a:spcAft>
                          <a:spcPts val="0"/>
                        </a:spcAft>
                      </a:pPr>
                      <a:r>
                        <a:rPr lang="en-US" sz="900">
                          <a:effectLst/>
                        </a:rPr>
                        <a:t>1</a:t>
                      </a:r>
                      <a:endParaRPr lang="en-JM" sz="70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c>
                  <a:txBody>
                    <a:bodyPr/>
                    <a:lstStyle/>
                    <a:p>
                      <a:pPr>
                        <a:lnSpc>
                          <a:spcPct val="150000"/>
                        </a:lnSpc>
                        <a:spcAft>
                          <a:spcPts val="0"/>
                        </a:spcAft>
                      </a:pPr>
                      <a:r>
                        <a:rPr lang="en-US" sz="900" dirty="0">
                          <a:effectLst/>
                        </a:rPr>
                        <a:t> </a:t>
                      </a:r>
                      <a:endParaRPr lang="en-JM"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r>
              <a:tr h="849391">
                <a:tc>
                  <a:txBody>
                    <a:bodyPr/>
                    <a:lstStyle/>
                    <a:p>
                      <a:pPr>
                        <a:lnSpc>
                          <a:spcPct val="150000"/>
                        </a:lnSpc>
                        <a:spcAft>
                          <a:spcPts val="0"/>
                        </a:spcAft>
                      </a:pPr>
                      <a:r>
                        <a:rPr lang="en-US" sz="900" dirty="0">
                          <a:effectLst/>
                        </a:rPr>
                        <a:t>Soldering Iron</a:t>
                      </a:r>
                      <a:endParaRPr lang="en-JM"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c>
                  <a:txBody>
                    <a:bodyPr/>
                    <a:lstStyle/>
                    <a:p>
                      <a:pPr>
                        <a:lnSpc>
                          <a:spcPct val="150000"/>
                        </a:lnSpc>
                        <a:spcAft>
                          <a:spcPts val="0"/>
                        </a:spcAft>
                      </a:pPr>
                      <a:r>
                        <a:rPr lang="en-US" sz="900">
                          <a:effectLst/>
                        </a:rPr>
                        <a:t>1</a:t>
                      </a:r>
                      <a:endParaRPr lang="en-JM" sz="70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c>
                  <a:txBody>
                    <a:bodyPr/>
                    <a:lstStyle/>
                    <a:p>
                      <a:pPr>
                        <a:lnSpc>
                          <a:spcPct val="150000"/>
                        </a:lnSpc>
                        <a:spcAft>
                          <a:spcPts val="0"/>
                        </a:spcAft>
                      </a:pPr>
                      <a:r>
                        <a:rPr lang="en-JM" sz="800" dirty="0">
                          <a:effectLst/>
                        </a:rPr>
                        <a:t>500.00</a:t>
                      </a:r>
                      <a:endParaRPr lang="en-JM"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3800" marR="43800" marT="0" marB="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984877774"/>
              </p:ext>
            </p:extLst>
          </p:nvPr>
        </p:nvGraphicFramePr>
        <p:xfrm>
          <a:off x="4981710" y="2493967"/>
          <a:ext cx="3317876" cy="3658643"/>
        </p:xfrm>
        <a:graphic>
          <a:graphicData uri="http://schemas.openxmlformats.org/drawingml/2006/table">
            <a:tbl>
              <a:tblPr firstRow="1" firstCol="1" bandRow="1">
                <a:tableStyleId>{5C22544A-7EE6-4342-B048-85BDC9FD1C3A}</a:tableStyleId>
              </a:tblPr>
              <a:tblGrid>
                <a:gridCol w="1229875"/>
                <a:gridCol w="1229875"/>
                <a:gridCol w="429063"/>
                <a:gridCol w="429063"/>
              </a:tblGrid>
              <a:tr h="556067">
                <a:tc rowSpan="10">
                  <a:txBody>
                    <a:bodyPr/>
                    <a:lstStyle/>
                    <a:p>
                      <a:pPr>
                        <a:lnSpc>
                          <a:spcPct val="150000"/>
                        </a:lnSpc>
                        <a:spcAft>
                          <a:spcPts val="0"/>
                        </a:spcAft>
                      </a:pPr>
                      <a:r>
                        <a:rPr lang="en-US" sz="800" dirty="0">
                          <a:effectLst/>
                        </a:rPr>
                        <a:t>Components</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US" sz="800" b="0" dirty="0">
                          <a:solidFill>
                            <a:schemeClr val="tx1"/>
                          </a:solidFill>
                          <a:effectLst/>
                        </a:rPr>
                        <a:t>ATtiny2313A or ATtiny4313 AVR Microcontroller</a:t>
                      </a:r>
                      <a:endParaRPr lang="en-JM" sz="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solidFill>
                      <a:srgbClr val="EDEFE8"/>
                    </a:solidFill>
                  </a:tcPr>
                </a:tc>
                <a:tc>
                  <a:txBody>
                    <a:bodyPr/>
                    <a:lstStyle/>
                    <a:p>
                      <a:pPr>
                        <a:lnSpc>
                          <a:spcPct val="150000"/>
                        </a:lnSpc>
                        <a:spcAft>
                          <a:spcPts val="0"/>
                        </a:spcAft>
                      </a:pPr>
                      <a:r>
                        <a:rPr lang="en-US" sz="800" b="0">
                          <a:solidFill>
                            <a:schemeClr val="tx1"/>
                          </a:solidFill>
                          <a:effectLst/>
                        </a:rPr>
                        <a:t>1</a:t>
                      </a:r>
                      <a:endParaRPr lang="en-JM" sz="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solidFill>
                      <a:srgbClr val="EDEFE8"/>
                    </a:solidFill>
                  </a:tcPr>
                </a:tc>
                <a:tc>
                  <a:txBody>
                    <a:bodyPr/>
                    <a:lstStyle/>
                    <a:p>
                      <a:pPr>
                        <a:lnSpc>
                          <a:spcPct val="150000"/>
                        </a:lnSpc>
                        <a:spcAft>
                          <a:spcPts val="0"/>
                        </a:spcAft>
                      </a:pPr>
                      <a:r>
                        <a:rPr lang="en-JM" sz="700" b="0" dirty="0">
                          <a:solidFill>
                            <a:schemeClr val="tx1"/>
                          </a:solidFill>
                          <a:effectLst/>
                        </a:rPr>
                        <a:t>450.00</a:t>
                      </a:r>
                      <a:endParaRPr lang="en-JM" sz="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solidFill>
                      <a:srgbClr val="EDEFE8"/>
                    </a:solidFill>
                  </a:tcPr>
                </a:tc>
              </a:tr>
              <a:tr h="341372">
                <a:tc vMerge="1">
                  <a:txBody>
                    <a:bodyPr/>
                    <a:lstStyle/>
                    <a:p>
                      <a:endParaRPr lang="en-JM"/>
                    </a:p>
                  </a:txBody>
                  <a:tcPr/>
                </a:tc>
                <a:tc>
                  <a:txBody>
                    <a:bodyPr/>
                    <a:lstStyle/>
                    <a:p>
                      <a:pPr>
                        <a:lnSpc>
                          <a:spcPct val="150000"/>
                        </a:lnSpc>
                        <a:spcAft>
                          <a:spcPts val="0"/>
                        </a:spcAft>
                      </a:pPr>
                      <a:r>
                        <a:rPr lang="en-US" sz="800" dirty="0">
                          <a:effectLst/>
                        </a:rPr>
                        <a:t>16x2 Alphanumeric LCD</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US" sz="8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JM" sz="700">
                          <a:effectLst/>
                        </a:rPr>
                        <a:t>1,250.00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r>
              <a:tr h="371600">
                <a:tc vMerge="1">
                  <a:txBody>
                    <a:bodyPr/>
                    <a:lstStyle/>
                    <a:p>
                      <a:endParaRPr lang="en-JM"/>
                    </a:p>
                  </a:txBody>
                  <a:tcPr/>
                </a:tc>
                <a:tc>
                  <a:txBody>
                    <a:bodyPr/>
                    <a:lstStyle/>
                    <a:p>
                      <a:pPr>
                        <a:lnSpc>
                          <a:spcPct val="150000"/>
                        </a:lnSpc>
                        <a:spcAft>
                          <a:spcPts val="0"/>
                        </a:spcAft>
                      </a:pPr>
                      <a:r>
                        <a:rPr lang="en-US" sz="800" dirty="0" smtClean="0">
                          <a:effectLst/>
                        </a:rPr>
                        <a:t>L7805CV </a:t>
                      </a:r>
                      <a:r>
                        <a:rPr lang="en-US" sz="800" dirty="0">
                          <a:effectLst/>
                        </a:rPr>
                        <a:t>(+5V) Voltage </a:t>
                      </a:r>
                      <a:r>
                        <a:rPr lang="en-US" sz="800" dirty="0" smtClean="0">
                          <a:effectLst/>
                        </a:rPr>
                        <a:t>regulator</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US" sz="8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JM" sz="700">
                          <a:effectLst/>
                        </a:rPr>
                        <a:t>100.00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r>
              <a:tr h="341372">
                <a:tc vMerge="1">
                  <a:txBody>
                    <a:bodyPr/>
                    <a:lstStyle/>
                    <a:p>
                      <a:endParaRPr lang="en-JM"/>
                    </a:p>
                  </a:txBody>
                  <a:tcPr/>
                </a:tc>
                <a:tc>
                  <a:txBody>
                    <a:bodyPr/>
                    <a:lstStyle/>
                    <a:p>
                      <a:pPr>
                        <a:lnSpc>
                          <a:spcPct val="150000"/>
                        </a:lnSpc>
                        <a:spcAft>
                          <a:spcPts val="0"/>
                        </a:spcAft>
                      </a:pPr>
                      <a:r>
                        <a:rPr lang="en-US" sz="800">
                          <a:effectLst/>
                        </a:rPr>
                        <a:t>9V Battery</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US" sz="8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JM" sz="700">
                          <a:effectLst/>
                        </a:rPr>
                        <a:t>738.83 </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r>
              <a:tr h="341372">
                <a:tc vMerge="1">
                  <a:txBody>
                    <a:bodyPr/>
                    <a:lstStyle/>
                    <a:p>
                      <a:endParaRPr lang="en-JM"/>
                    </a:p>
                  </a:txBody>
                  <a:tcPr/>
                </a:tc>
                <a:tc>
                  <a:txBody>
                    <a:bodyPr/>
                    <a:lstStyle/>
                    <a:p>
                      <a:pPr>
                        <a:lnSpc>
                          <a:spcPct val="150000"/>
                        </a:lnSpc>
                        <a:spcAft>
                          <a:spcPts val="0"/>
                        </a:spcAft>
                      </a:pPr>
                      <a:r>
                        <a:rPr lang="en-US" sz="800" dirty="0">
                          <a:effectLst/>
                        </a:rPr>
                        <a:t>Red LED</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US" sz="8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JM" sz="700">
                          <a:effectLst/>
                        </a:rPr>
                        <a:t>50.00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r>
              <a:tr h="341372">
                <a:tc vMerge="1">
                  <a:txBody>
                    <a:bodyPr/>
                    <a:lstStyle/>
                    <a:p>
                      <a:endParaRPr lang="en-JM"/>
                    </a:p>
                  </a:txBody>
                  <a:tcPr/>
                </a:tc>
                <a:tc>
                  <a:txBody>
                    <a:bodyPr/>
                    <a:lstStyle/>
                    <a:p>
                      <a:pPr>
                        <a:lnSpc>
                          <a:spcPct val="150000"/>
                        </a:lnSpc>
                        <a:spcAft>
                          <a:spcPts val="0"/>
                        </a:spcAft>
                      </a:pPr>
                      <a:r>
                        <a:rPr lang="en-US" sz="800">
                          <a:effectLst/>
                        </a:rPr>
                        <a:t>Push Button Switch</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US" sz="800" dirty="0" smtClean="0">
                          <a:effectLst/>
                          <a:latin typeface="+mn-lt"/>
                          <a:ea typeface="+mn-ea"/>
                          <a:cs typeface="+mn-cs"/>
                        </a:rPr>
                        <a:t>8</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JM" sz="700" dirty="0" smtClean="0">
                          <a:effectLst/>
                        </a:rPr>
                        <a:t>320.00</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r>
              <a:tr h="341372">
                <a:tc vMerge="1">
                  <a:txBody>
                    <a:bodyPr/>
                    <a:lstStyle/>
                    <a:p>
                      <a:endParaRPr lang="en-JM"/>
                    </a:p>
                  </a:txBody>
                  <a:tcPr/>
                </a:tc>
                <a:tc>
                  <a:txBody>
                    <a:bodyPr/>
                    <a:lstStyle/>
                    <a:p>
                      <a:pPr>
                        <a:lnSpc>
                          <a:spcPct val="150000"/>
                        </a:lnSpc>
                        <a:spcAft>
                          <a:spcPts val="0"/>
                        </a:spcAft>
                      </a:pPr>
                      <a:r>
                        <a:rPr lang="en-US" sz="800">
                          <a:effectLst/>
                        </a:rPr>
                        <a:t>0.33 µF capacitor</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US" sz="8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JM" sz="700">
                          <a:effectLst/>
                        </a:rPr>
                        <a:t>75.00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r>
              <a:tr h="341372">
                <a:tc vMerge="1">
                  <a:txBody>
                    <a:bodyPr/>
                    <a:lstStyle/>
                    <a:p>
                      <a:endParaRPr lang="en-JM"/>
                    </a:p>
                  </a:txBody>
                  <a:tcPr/>
                </a:tc>
                <a:tc>
                  <a:txBody>
                    <a:bodyPr/>
                    <a:lstStyle/>
                    <a:p>
                      <a:pPr>
                        <a:lnSpc>
                          <a:spcPct val="150000"/>
                        </a:lnSpc>
                        <a:spcAft>
                          <a:spcPts val="0"/>
                        </a:spcAft>
                      </a:pPr>
                      <a:r>
                        <a:rPr lang="en-US" sz="800">
                          <a:effectLst/>
                        </a:rPr>
                        <a:t>0.1 µF capacitor</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US" sz="8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JM" sz="700">
                          <a:effectLst/>
                        </a:rPr>
                        <a:t>75.00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r>
              <a:tr h="341372">
                <a:tc vMerge="1">
                  <a:txBody>
                    <a:bodyPr/>
                    <a:lstStyle/>
                    <a:p>
                      <a:endParaRPr lang="en-JM"/>
                    </a:p>
                  </a:txBody>
                  <a:tcPr/>
                </a:tc>
                <a:tc>
                  <a:txBody>
                    <a:bodyPr/>
                    <a:lstStyle/>
                    <a:p>
                      <a:pPr>
                        <a:lnSpc>
                          <a:spcPct val="150000"/>
                        </a:lnSpc>
                        <a:spcAft>
                          <a:spcPts val="0"/>
                        </a:spcAft>
                      </a:pPr>
                      <a:r>
                        <a:rPr lang="en-US" sz="800" dirty="0">
                          <a:effectLst/>
                        </a:rPr>
                        <a:t>22 pF capacitor</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US" sz="800">
                          <a:effectLst/>
                        </a:rPr>
                        <a:t>2</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JM" sz="700">
                          <a:effectLst/>
                        </a:rPr>
                        <a:t>75.00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r>
              <a:tr h="341372">
                <a:tc vMerge="1">
                  <a:txBody>
                    <a:bodyPr/>
                    <a:lstStyle/>
                    <a:p>
                      <a:endParaRPr lang="en-JM"/>
                    </a:p>
                  </a:txBody>
                  <a:tcPr/>
                </a:tc>
                <a:tc>
                  <a:txBody>
                    <a:bodyPr/>
                    <a:lstStyle/>
                    <a:p>
                      <a:pPr>
                        <a:lnSpc>
                          <a:spcPct val="150000"/>
                        </a:lnSpc>
                        <a:spcAft>
                          <a:spcPts val="0"/>
                        </a:spcAft>
                      </a:pPr>
                      <a:r>
                        <a:rPr lang="en-US" sz="800" dirty="0" smtClean="0">
                          <a:effectLst/>
                        </a:rPr>
                        <a:t>330 </a:t>
                      </a:r>
                      <a:r>
                        <a:rPr lang="en-US" sz="800" dirty="0">
                          <a:effectLst/>
                        </a:rPr>
                        <a:t>Ω resistor</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US" sz="8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c>
                  <a:txBody>
                    <a:bodyPr/>
                    <a:lstStyle/>
                    <a:p>
                      <a:pPr>
                        <a:lnSpc>
                          <a:spcPct val="150000"/>
                        </a:lnSpc>
                        <a:spcAft>
                          <a:spcPts val="0"/>
                        </a:spcAft>
                      </a:pPr>
                      <a:r>
                        <a:rPr lang="en-JM" sz="700" dirty="0">
                          <a:effectLst/>
                        </a:rPr>
                        <a:t>30.00</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023" marR="38023" marT="0" marB="0"/>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82099145"/>
              </p:ext>
            </p:extLst>
          </p:nvPr>
        </p:nvGraphicFramePr>
        <p:xfrm>
          <a:off x="8397536" y="2471737"/>
          <a:ext cx="2967148" cy="3696835"/>
        </p:xfrm>
        <a:graphic>
          <a:graphicData uri="http://schemas.openxmlformats.org/drawingml/2006/table">
            <a:tbl>
              <a:tblPr firstRow="1" firstCol="1" bandRow="1">
                <a:tableStyleId>{5C22544A-7EE6-4342-B048-85BDC9FD1C3A}</a:tableStyleId>
              </a:tblPr>
              <a:tblGrid>
                <a:gridCol w="1118839"/>
                <a:gridCol w="1118839"/>
                <a:gridCol w="339144"/>
                <a:gridCol w="390326"/>
              </a:tblGrid>
              <a:tr h="290674">
                <a:tc rowSpan="13">
                  <a:txBody>
                    <a:bodyPr/>
                    <a:lstStyle/>
                    <a:p>
                      <a:pPr>
                        <a:lnSpc>
                          <a:spcPct val="150000"/>
                        </a:lnSpc>
                        <a:spcAft>
                          <a:spcPts val="0"/>
                        </a:spcAft>
                      </a:pPr>
                      <a:r>
                        <a:rPr lang="en-JM" sz="800" dirty="0" smtClean="0">
                          <a:effectLst/>
                          <a:latin typeface="Calibri" panose="020F0502020204030204" pitchFamily="34" charset="0"/>
                          <a:ea typeface="Calibri" panose="020F0502020204030204" pitchFamily="34" charset="0"/>
                          <a:cs typeface="Times New Roman" panose="02020603050405020304" pitchFamily="18" charset="0"/>
                        </a:rPr>
                        <a:t>Components</a:t>
                      </a:r>
                      <a:endParaRPr lang="en-JM"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10k Ω resistor </a:t>
                      </a:r>
                      <a:endParaRPr lang="en-JM" sz="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DEFE8"/>
                    </a:solidFill>
                  </a:tcPr>
                </a:tc>
                <a:tc>
                  <a:txBody>
                    <a:bodyPr/>
                    <a:lstStyle/>
                    <a:p>
                      <a:pPr>
                        <a:lnSpc>
                          <a:spcPct val="150000"/>
                        </a:lnSpc>
                        <a:spcAft>
                          <a:spcPts val="0"/>
                        </a:spcAft>
                      </a:pPr>
                      <a:r>
                        <a:rPr lang="en-US" sz="600" b="0">
                          <a:solidFill>
                            <a:schemeClr val="tx1"/>
                          </a:solidFill>
                          <a:effectLst/>
                        </a:rPr>
                        <a:t>1</a:t>
                      </a:r>
                      <a:endParaRPr lang="en-JM" sz="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solidFill>
                      <a:srgbClr val="EDEFE8"/>
                    </a:solidFill>
                  </a:tcPr>
                </a:tc>
                <a:tc>
                  <a:txBody>
                    <a:bodyPr/>
                    <a:lstStyle/>
                    <a:p>
                      <a:pPr>
                        <a:lnSpc>
                          <a:spcPct val="150000"/>
                        </a:lnSpc>
                        <a:spcAft>
                          <a:spcPts val="0"/>
                        </a:spcAft>
                      </a:pPr>
                      <a:r>
                        <a:rPr lang="en-JM" sz="600" b="0" dirty="0">
                          <a:solidFill>
                            <a:schemeClr val="tx1"/>
                          </a:solidFill>
                          <a:effectLst/>
                        </a:rPr>
                        <a:t>30.00</a:t>
                      </a:r>
                      <a:endParaRPr lang="en-JM" sz="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solidFill>
                      <a:srgbClr val="EDEFE8"/>
                    </a:solidFill>
                  </a:tcPr>
                </a:tc>
              </a:tr>
              <a:tr h="316415">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dirty="0">
                          <a:effectLst/>
                          <a:latin typeface="Times New Roman" panose="02020603050405020304" pitchFamily="18" charset="0"/>
                          <a:ea typeface="Calibri" panose="020F0502020204030204" pitchFamily="34" charset="0"/>
                          <a:cs typeface="Times New Roman" panose="02020603050405020304" pitchFamily="18" charset="0"/>
                        </a:rPr>
                        <a:t>Quartz Crystal Oscillator , between ( 8 – 20 MHz)</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dirty="0">
                          <a:effectLst/>
                        </a:rPr>
                        <a:t>1</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JM" sz="600">
                          <a:effectLst/>
                        </a:rPr>
                        <a:t>100.00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r h="290674">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a:effectLst/>
                          <a:latin typeface="Times New Roman" panose="02020603050405020304" pitchFamily="18" charset="0"/>
                          <a:ea typeface="Calibri" panose="020F0502020204030204" pitchFamily="34" charset="0"/>
                          <a:cs typeface="Times New Roman" panose="02020603050405020304" pitchFamily="18" charset="0"/>
                        </a:rPr>
                        <a:t>Sliding Switch(3 Pin)</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JM" sz="600">
                          <a:effectLst/>
                        </a:rPr>
                        <a:t>200.00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r h="290674">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a:effectLst/>
                          <a:latin typeface="Times New Roman" panose="02020603050405020304" pitchFamily="18" charset="0"/>
                          <a:ea typeface="Calibri" panose="020F0502020204030204" pitchFamily="34" charset="0"/>
                          <a:cs typeface="Times New Roman" panose="02020603050405020304" pitchFamily="18" charset="0"/>
                        </a:rPr>
                        <a:t>10kΩ Potentiometer</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JM" sz="600">
                          <a:effectLst/>
                        </a:rPr>
                        <a:t>200.00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r h="290674">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dirty="0" smtClean="0">
                          <a:effectLst/>
                          <a:latin typeface="Times New Roman" panose="02020603050405020304" pitchFamily="18" charset="0"/>
                          <a:ea typeface="Calibri" panose="020F0502020204030204" pitchFamily="34" charset="0"/>
                          <a:cs typeface="Times New Roman" panose="02020603050405020304" pitchFamily="18" charset="0"/>
                        </a:rPr>
                        <a:t>1N4007 </a:t>
                      </a:r>
                      <a:r>
                        <a:rPr lang="en-US" sz="600" dirty="0">
                          <a:effectLst/>
                          <a:latin typeface="Times New Roman" panose="02020603050405020304" pitchFamily="18" charset="0"/>
                          <a:ea typeface="Calibri" panose="020F0502020204030204" pitchFamily="34" charset="0"/>
                          <a:cs typeface="Times New Roman" panose="02020603050405020304" pitchFamily="18" charset="0"/>
                        </a:rPr>
                        <a:t>Diode</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a:effectLst/>
                        </a:rPr>
                        <a:t>3</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JM" sz="600">
                          <a:effectLst/>
                        </a:rPr>
                        <a:t>75.00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r h="290674">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a:effectLst/>
                          <a:latin typeface="Times New Roman" panose="02020603050405020304" pitchFamily="18" charset="0"/>
                          <a:ea typeface="Calibri" panose="020F0502020204030204" pitchFamily="34" charset="0"/>
                          <a:cs typeface="Times New Roman" panose="02020603050405020304" pitchFamily="18" charset="0"/>
                        </a:rPr>
                        <a:t>20pin DIP Socket</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JM" sz="600">
                          <a:effectLst/>
                        </a:rPr>
                        <a:t>100.00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r h="290674">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dirty="0">
                          <a:effectLst/>
                          <a:latin typeface="Times New Roman" panose="02020603050405020304" pitchFamily="18" charset="0"/>
                          <a:ea typeface="Calibri" panose="020F0502020204030204" pitchFamily="34" charset="0"/>
                          <a:cs typeface="Times New Roman" panose="02020603050405020304" pitchFamily="18" charset="0"/>
                        </a:rPr>
                        <a:t>2 Pin Header (Male)</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a:effectLst/>
                        </a:rPr>
                        <a:t> </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r h="290674">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a:effectLst/>
                          <a:latin typeface="Times New Roman" panose="02020603050405020304" pitchFamily="18" charset="0"/>
                          <a:ea typeface="Calibri" panose="020F0502020204030204" pitchFamily="34" charset="0"/>
                          <a:cs typeface="Times New Roman" panose="02020603050405020304" pitchFamily="18" charset="0"/>
                        </a:rPr>
                        <a:t>16 Pin Header (Male)</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JM" sz="600">
                          <a:effectLst/>
                        </a:rPr>
                        <a:t>200.00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r h="290674">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a:effectLst/>
                          <a:latin typeface="Times New Roman" panose="02020603050405020304" pitchFamily="18" charset="0"/>
                          <a:ea typeface="Calibri" panose="020F0502020204030204" pitchFamily="34" charset="0"/>
                          <a:cs typeface="Times New Roman" panose="02020603050405020304" pitchFamily="18" charset="0"/>
                        </a:rPr>
                        <a:t>16 Pin Header (Female)</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JM" sz="600">
                          <a:effectLst/>
                        </a:rPr>
                        <a:t>200.00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r h="290674">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dirty="0">
                          <a:effectLst/>
                          <a:latin typeface="Times New Roman" panose="02020603050405020304" pitchFamily="18" charset="0"/>
                          <a:ea typeface="Calibri" panose="020F0502020204030204" pitchFamily="34" charset="0"/>
                          <a:cs typeface="Times New Roman" panose="02020603050405020304" pitchFamily="18" charset="0"/>
                        </a:rPr>
                        <a:t>Buzzer</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JM" sz="600">
                          <a:effectLst/>
                        </a:rPr>
                        <a:t>200.00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r h="290674">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a:effectLst/>
                          <a:latin typeface="Times New Roman" panose="02020603050405020304" pitchFamily="18" charset="0"/>
                          <a:ea typeface="Calibri" panose="020F0502020204030204" pitchFamily="34" charset="0"/>
                          <a:cs typeface="Times New Roman" panose="02020603050405020304" pitchFamily="18" charset="0"/>
                        </a:rPr>
                        <a:t>2N3904 Transistor</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a:effectLst/>
                        </a:rPr>
                        <a:t>7</a:t>
                      </a:r>
                      <a:r>
                        <a:rPr lang="en-JM" sz="600">
                          <a:effectLst/>
                        </a:rPr>
                        <a:t>5.00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r h="183006">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a:effectLst/>
                          <a:latin typeface="Times New Roman" panose="02020603050405020304" pitchFamily="18" charset="0"/>
                          <a:ea typeface="Calibri" panose="020F0502020204030204" pitchFamily="34" charset="0"/>
                          <a:cs typeface="Times New Roman" panose="02020603050405020304" pitchFamily="18" charset="0"/>
                        </a:rPr>
                        <a:t>Solder Wire</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a:effectLst/>
                        </a:rPr>
                        <a:t>3ft</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JM" sz="600">
                          <a:effectLst/>
                        </a:rPr>
                        <a:t>500.00</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r h="290674">
                <a:tc vMerge="1">
                  <a:txBody>
                    <a:bodyPr/>
                    <a:lstStyle/>
                    <a:p>
                      <a:pPr>
                        <a:lnSpc>
                          <a:spcPct val="150000"/>
                        </a:lnSpc>
                        <a:spcAft>
                          <a:spcPts val="0"/>
                        </a:spcAft>
                      </a:pP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US" sz="600" dirty="0">
                          <a:effectLst/>
                          <a:latin typeface="Times New Roman" panose="02020603050405020304" pitchFamily="18" charset="0"/>
                          <a:ea typeface="Calibri" panose="020F0502020204030204" pitchFamily="34" charset="0"/>
                          <a:cs typeface="Times New Roman" panose="02020603050405020304" pitchFamily="18" charset="0"/>
                        </a:rPr>
                        <a:t>PCB Clock Board</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600">
                          <a:effectLst/>
                        </a:rPr>
                        <a:t>1</a:t>
                      </a:r>
                      <a:endParaRPr lang="en-JM" sz="60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c>
                  <a:txBody>
                    <a:bodyPr/>
                    <a:lstStyle/>
                    <a:p>
                      <a:pPr>
                        <a:lnSpc>
                          <a:spcPct val="150000"/>
                        </a:lnSpc>
                        <a:spcAft>
                          <a:spcPts val="0"/>
                        </a:spcAft>
                      </a:pPr>
                      <a:r>
                        <a:rPr lang="en-JM" sz="600" dirty="0">
                          <a:effectLst/>
                        </a:rPr>
                        <a:t>500.00</a:t>
                      </a:r>
                      <a:endParaRPr lang="en-JM"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0426" marR="30426" marT="0" marB="0"/>
                </a:tc>
              </a:tr>
            </a:tbl>
          </a:graphicData>
        </a:graphic>
      </p:graphicFrame>
    </p:spTree>
    <p:extLst>
      <p:ext uri="{BB962C8B-B14F-4D97-AF65-F5344CB8AC3E}">
        <p14:creationId xmlns:p14="http://schemas.microsoft.com/office/powerpoint/2010/main" val="3994252567"/>
      </p:ext>
    </p:extLst>
  </p:cSld>
  <p:clrMapOvr>
    <a:masterClrMapping/>
  </p:clrMapOvr>
  <mc:AlternateContent xmlns:mc="http://schemas.openxmlformats.org/markup-compatibility/2006" xmlns:p14="http://schemas.microsoft.com/office/powerpoint/2010/main">
    <mc:Choice Requires="p14">
      <p:transition spd="slow" p14:dur="2000">
        <p:circle/>
      </p:transition>
    </mc:Choice>
    <mc:Fallback xmlns="">
      <p:transition spd="slow">
        <p:circl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b="1" dirty="0" smtClean="0"/>
              <a:t>Why is ATM DTK The Best?</a:t>
            </a:r>
            <a:endParaRPr lang="en-JM" sz="5000" b="1" dirty="0"/>
          </a:p>
        </p:txBody>
      </p:sp>
      <p:sp>
        <p:nvSpPr>
          <p:cNvPr id="4" name="Text Placeholder 3"/>
          <p:cNvSpPr>
            <a:spLocks noGrp="1"/>
          </p:cNvSpPr>
          <p:nvPr>
            <p:ph type="body" idx="1"/>
          </p:nvPr>
        </p:nvSpPr>
        <p:spPr/>
        <p:txBody>
          <a:bodyPr>
            <a:normAutofit/>
          </a:bodyPr>
          <a:lstStyle/>
          <a:p>
            <a:r>
              <a:rPr lang="en-JM" sz="2500" dirty="0" smtClean="0"/>
              <a:t>Why choose ATM DTK?</a:t>
            </a:r>
            <a:endParaRPr lang="en-JM" sz="2500" dirty="0"/>
          </a:p>
        </p:txBody>
      </p:sp>
    </p:spTree>
    <p:extLst>
      <p:ext uri="{BB962C8B-B14F-4D97-AF65-F5344CB8AC3E}">
        <p14:creationId xmlns:p14="http://schemas.microsoft.com/office/powerpoint/2010/main" val="20042071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010" y="626532"/>
            <a:ext cx="10593977" cy="1303867"/>
          </a:xfrm>
        </p:spPr>
        <p:txBody>
          <a:bodyPr>
            <a:noAutofit/>
          </a:bodyPr>
          <a:lstStyle/>
          <a:p>
            <a:r>
              <a:rPr lang="en-JM" sz="4500" b="1" dirty="0" smtClean="0"/>
              <a:t>ATM Digital Timekeeper (ATM DTK)</a:t>
            </a:r>
            <a:endParaRPr lang="en-JM" sz="4500" b="1" dirty="0"/>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99010" y="2116083"/>
            <a:ext cx="2584243" cy="1938337"/>
          </a:xfrm>
        </p:spPr>
      </p:pic>
      <p:pic>
        <p:nvPicPr>
          <p:cNvPr id="6" name="WhatsApp Video 2023-11-28 at 12.48.49_76d20c7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83253" y="2425699"/>
            <a:ext cx="5803900" cy="3285226"/>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010" y="4240104"/>
            <a:ext cx="2693493" cy="1975751"/>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45853" y="4325938"/>
            <a:ext cx="2447134" cy="1889918"/>
          </a:xfrm>
          <a:prstGeom prst="rect">
            <a:avLst/>
          </a:prstGeom>
        </p:spPr>
      </p:pic>
    </p:spTree>
    <p:extLst>
      <p:ext uri="{BB962C8B-B14F-4D97-AF65-F5344CB8AC3E}">
        <p14:creationId xmlns:p14="http://schemas.microsoft.com/office/powerpoint/2010/main" val="208569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JM" sz="5000" b="1" dirty="0" smtClean="0"/>
              <a:t>The ATM DTK’s Beauty</a:t>
            </a:r>
            <a:endParaRPr lang="en-JM" sz="5000" b="1" dirty="0"/>
          </a:p>
        </p:txBody>
      </p:sp>
      <p:sp>
        <p:nvSpPr>
          <p:cNvPr id="5" name="Content Placeholder 4"/>
          <p:cNvSpPr>
            <a:spLocks noGrp="1"/>
          </p:cNvSpPr>
          <p:nvPr>
            <p:ph idx="1"/>
          </p:nvPr>
        </p:nvSpPr>
        <p:spPr>
          <a:xfrm>
            <a:off x="952500" y="2556932"/>
            <a:ext cx="9944097" cy="3318936"/>
          </a:xfrm>
        </p:spPr>
        <p:txBody>
          <a:bodyPr/>
          <a:lstStyle/>
          <a:p>
            <a:pPr>
              <a:buFont typeface="Wingdings" panose="05000000000000000000" pitchFamily="2" charset="2"/>
              <a:buChar char="Ø"/>
            </a:pPr>
            <a:r>
              <a:rPr lang="en-US" dirty="0"/>
              <a:t>The ATM </a:t>
            </a:r>
            <a:r>
              <a:rPr lang="en-US" dirty="0" smtClean="0"/>
              <a:t>DTK is </a:t>
            </a:r>
            <a:r>
              <a:rPr lang="en-US" dirty="0"/>
              <a:t>a compact, lightweight, handheld, portable gadget</a:t>
            </a:r>
            <a:r>
              <a:rPr lang="en-US" dirty="0" smtClean="0"/>
              <a:t>.</a:t>
            </a:r>
          </a:p>
          <a:p>
            <a:pPr>
              <a:buFont typeface="Wingdings" panose="05000000000000000000" pitchFamily="2" charset="2"/>
              <a:buChar char="Ø"/>
            </a:pPr>
            <a:r>
              <a:rPr lang="en-US" dirty="0" smtClean="0"/>
              <a:t>The ATM DTK’s unique attribute of displaying a motivational message.</a:t>
            </a:r>
          </a:p>
          <a:p>
            <a:pPr>
              <a:buFont typeface="Wingdings" panose="05000000000000000000" pitchFamily="2" charset="2"/>
              <a:buChar char="Ø"/>
            </a:pPr>
            <a:r>
              <a:rPr lang="en-US" dirty="0" smtClean="0"/>
              <a:t>The ATM DTK operated using the ATtiny4313 </a:t>
            </a:r>
            <a:r>
              <a:rPr lang="en-US" dirty="0"/>
              <a:t>microcontroller</a:t>
            </a:r>
            <a:r>
              <a:rPr lang="en-US" dirty="0" smtClean="0"/>
              <a:t>, </a:t>
            </a:r>
            <a:r>
              <a:rPr lang="en-US" dirty="0"/>
              <a:t>a dependable and programmable computational device, </a:t>
            </a:r>
            <a:r>
              <a:rPr lang="en-US" dirty="0" smtClean="0"/>
              <a:t>which shows </a:t>
            </a:r>
            <a:r>
              <a:rPr lang="en-US" dirty="0"/>
              <a:t>the time with a one second precision to a 16x2 Alphanumeric LCD </a:t>
            </a:r>
            <a:r>
              <a:rPr lang="en-US" dirty="0" smtClean="0"/>
              <a:t>display.</a:t>
            </a:r>
            <a:endParaRPr lang="en-JM" dirty="0"/>
          </a:p>
        </p:txBody>
      </p:sp>
    </p:spTree>
    <p:extLst>
      <p:ext uri="{BB962C8B-B14F-4D97-AF65-F5344CB8AC3E}">
        <p14:creationId xmlns:p14="http://schemas.microsoft.com/office/powerpoint/2010/main" val="3163300638"/>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stress&quot; Sticker for Sale by raza20 | Redbu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2870" y="1981314"/>
            <a:ext cx="3472548" cy="334070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765175" y="1727200"/>
            <a:ext cx="8158688" cy="1770743"/>
          </a:xfrm>
        </p:spPr>
        <p:txBody>
          <a:bodyPr>
            <a:normAutofit/>
          </a:bodyPr>
          <a:lstStyle/>
          <a:p>
            <a:r>
              <a:rPr lang="en-JM" sz="6000" b="1" dirty="0" smtClean="0"/>
              <a:t>Challenges Faced</a:t>
            </a:r>
            <a:endParaRPr lang="en-JM" sz="6000" b="1" dirty="0"/>
          </a:p>
        </p:txBody>
      </p:sp>
      <p:pic>
        <p:nvPicPr>
          <p:cNvPr id="1030" name="Picture 6" descr="Stress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256" y="3585406"/>
            <a:ext cx="3153682" cy="2964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765175" y="3805391"/>
            <a:ext cx="3626149" cy="2350103"/>
          </a:xfrm>
          <a:prstGeom prst="rect">
            <a:avLst/>
          </a:prstGeom>
        </p:spPr>
      </p:pic>
    </p:spTree>
    <p:extLst>
      <p:ext uri="{BB962C8B-B14F-4D97-AF65-F5344CB8AC3E}">
        <p14:creationId xmlns:p14="http://schemas.microsoft.com/office/powerpoint/2010/main" val="3902704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origami"/>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orwarding emails project management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343" y="811960"/>
            <a:ext cx="5442857" cy="5298554"/>
          </a:xfrm>
          <a:prstGeom prst="rect">
            <a:avLst/>
          </a:prstGeom>
          <a:noFill/>
          <a:ln w="28575">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28097" y="3461237"/>
            <a:ext cx="2542418" cy="923330"/>
          </a:xfrm>
          <a:prstGeom prst="rect">
            <a:avLst/>
          </a:prstGeom>
          <a:solidFill>
            <a:schemeClr val="bg1"/>
          </a:solidFill>
          <a:ln w="76200">
            <a:solidFill>
              <a:schemeClr val="tx1"/>
            </a:solidFill>
          </a:ln>
        </p:spPr>
        <p:txBody>
          <a:bodyPr wrap="square" rtlCol="0">
            <a:spAutoFit/>
          </a:bodyPr>
          <a:lstStyle/>
          <a:p>
            <a:endParaRPr lang="en-JM" dirty="0" smtClean="0"/>
          </a:p>
          <a:p>
            <a:r>
              <a:rPr lang="en-JM" dirty="0" smtClean="0"/>
              <a:t>But is your clock perfect?</a:t>
            </a:r>
          </a:p>
          <a:p>
            <a:endParaRPr lang="en-JM" dirty="0" smtClean="0"/>
          </a:p>
        </p:txBody>
      </p:sp>
      <p:pic>
        <p:nvPicPr>
          <p:cNvPr id="6" name="Picture 2" descr="Paimon painting project management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572" y="811959"/>
            <a:ext cx="4976730" cy="5298555"/>
          </a:xfrm>
          <a:prstGeom prst="rect">
            <a:avLst/>
          </a:prstGeom>
          <a:noFill/>
          <a:ln w="28575">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561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fallOver"/>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50 Ridiculously Funny Programming Memes that Every Developer HAS to S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35012"/>
            <a:ext cx="5428342" cy="5408613"/>
          </a:xfrm>
          <a:prstGeom prst="rect">
            <a:avLst/>
          </a:prstGeom>
          <a:noFill/>
          <a:ln w="28575">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pic>
        <p:nvPicPr>
          <p:cNvPr id="3080" name="Picture 8" descr="20 Programming Memes That'll Trigger Any Developer | Computer humor,  Programmer humor, Programming hum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742" y="735012"/>
            <a:ext cx="4960981" cy="5431917"/>
          </a:xfrm>
          <a:prstGeom prst="rect">
            <a:avLst/>
          </a:prstGeom>
          <a:noFill/>
          <a:ln w="28575">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710193"/>
      </p:ext>
    </p:extLst>
  </p:cSld>
  <p:clrMapOvr>
    <a:masterClrMapping/>
  </p:clrMapOvr>
  <mc:AlternateContent xmlns:mc="http://schemas.openxmlformats.org/markup-compatibility/2006" xmlns:p14="http://schemas.microsoft.com/office/powerpoint/2010/main">
    <mc:Choice Requires="p14">
      <p:transition spd="slow" p14:dur="2000">
        <p14:switch dir="r"/>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JM" dirty="0"/>
          </a:p>
        </p:txBody>
      </p:sp>
      <p:sp>
        <p:nvSpPr>
          <p:cNvPr id="3" name="Text Placeholder 2"/>
          <p:cNvSpPr>
            <a:spLocks noGrp="1"/>
          </p:cNvSpPr>
          <p:nvPr>
            <p:ph type="body" idx="1"/>
          </p:nvPr>
        </p:nvSpPr>
        <p:spPr/>
        <p:txBody>
          <a:bodyPr/>
          <a:lstStyle/>
          <a:p>
            <a:endParaRPr lang="en-JM"/>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500" t="28333" b="16111"/>
          <a:stretch/>
        </p:blipFill>
        <p:spPr>
          <a:xfrm rot="10800000">
            <a:off x="1371600" y="952499"/>
            <a:ext cx="9525000" cy="4991099"/>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395850270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088" t="27334" r="27601" b="8666"/>
          <a:stretch/>
        </p:blipFill>
        <p:spPr>
          <a:xfrm>
            <a:off x="897927" y="684674"/>
            <a:ext cx="5411399" cy="2947638"/>
          </a:xfrm>
          <a:prstGeom prst="rect">
            <a:avLst/>
          </a:prstGeom>
          <a:ln w="28575">
            <a:solidFill>
              <a:schemeClr val="accent6">
                <a:lumMod val="60000"/>
                <a:lumOff val="40000"/>
              </a:schemeClr>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133" y="3823099"/>
            <a:ext cx="5399193" cy="2301929"/>
          </a:xfrm>
          <a:prstGeom prst="rect">
            <a:avLst/>
          </a:prstGeom>
          <a:ln w="28575">
            <a:solidFill>
              <a:schemeClr val="accent6">
                <a:lumMod val="60000"/>
                <a:lumOff val="40000"/>
              </a:schemeClr>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7792" t="7047" r="17728" b="31208"/>
          <a:stretch/>
        </p:blipFill>
        <p:spPr>
          <a:xfrm rot="16200000">
            <a:off x="7341417" y="-347418"/>
            <a:ext cx="2947640" cy="5011819"/>
          </a:xfrm>
          <a:prstGeom prst="rect">
            <a:avLst/>
          </a:prstGeom>
          <a:ln w="28575">
            <a:solidFill>
              <a:schemeClr val="accent6">
                <a:lumMod val="60000"/>
                <a:lumOff val="40000"/>
              </a:schemeClr>
            </a:solidFill>
          </a:ln>
        </p:spPr>
      </p:pic>
      <p:pic>
        <p:nvPicPr>
          <p:cNvPr id="7"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9326" y="3823099"/>
            <a:ext cx="5011821" cy="2301929"/>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758241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fractur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b="1" dirty="0" smtClean="0"/>
              <a:t>References</a:t>
            </a:r>
            <a:endParaRPr lang="en-JM" sz="5000" b="1"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JM" dirty="0"/>
              <a:t>ELET2405 Experiment 3 (</a:t>
            </a:r>
            <a:r>
              <a:rPr lang="en-JM" dirty="0" smtClean="0"/>
              <a:t>2023)</a:t>
            </a:r>
          </a:p>
          <a:p>
            <a:pPr>
              <a:buFont typeface="Wingdings" panose="05000000000000000000" pitchFamily="2" charset="2"/>
              <a:buChar char="Ø"/>
            </a:pPr>
            <a:r>
              <a:rPr lang="en-JM" dirty="0"/>
              <a:t>ELET2405 </a:t>
            </a:r>
            <a:r>
              <a:rPr lang="en-JM" dirty="0" smtClean="0"/>
              <a:t>Digital Clock Project Report </a:t>
            </a:r>
            <a:r>
              <a:rPr lang="en-JM" dirty="0"/>
              <a:t>(2023</a:t>
            </a:r>
            <a:r>
              <a:rPr lang="en-JM" dirty="0" smtClean="0"/>
              <a:t>)</a:t>
            </a:r>
          </a:p>
          <a:p>
            <a:pPr>
              <a:buFont typeface="Wingdings" panose="05000000000000000000" pitchFamily="2" charset="2"/>
              <a:buChar char="Ø"/>
            </a:pPr>
            <a:r>
              <a:rPr lang="en-JM" dirty="0" smtClean="0"/>
              <a:t>ELET2405 </a:t>
            </a:r>
            <a:r>
              <a:rPr lang="en-JM" dirty="0"/>
              <a:t>Information </a:t>
            </a:r>
            <a:r>
              <a:rPr lang="en-JM" dirty="0" smtClean="0"/>
              <a:t>Sheet</a:t>
            </a:r>
          </a:p>
        </p:txBody>
      </p:sp>
    </p:spTree>
    <p:extLst>
      <p:ext uri="{BB962C8B-B14F-4D97-AF65-F5344CB8AC3E}">
        <p14:creationId xmlns:p14="http://schemas.microsoft.com/office/powerpoint/2010/main" val="22525762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2954" y="1837657"/>
            <a:ext cx="8158688" cy="1822514"/>
          </a:xfrm>
        </p:spPr>
        <p:txBody>
          <a:bodyPr/>
          <a:lstStyle/>
          <a:p>
            <a:r>
              <a:rPr lang="en-JM" b="1" dirty="0" smtClean="0"/>
              <a:t>Thank you for listening!!!</a:t>
            </a:r>
            <a:endParaRPr lang="en-JM" b="1" dirty="0"/>
          </a:p>
        </p:txBody>
      </p:sp>
      <p:sp>
        <p:nvSpPr>
          <p:cNvPr id="5" name="Text Placeholder 4"/>
          <p:cNvSpPr>
            <a:spLocks noGrp="1"/>
          </p:cNvSpPr>
          <p:nvPr>
            <p:ph type="body" idx="1"/>
          </p:nvPr>
        </p:nvSpPr>
        <p:spPr>
          <a:xfrm>
            <a:off x="3422952" y="3846051"/>
            <a:ext cx="8158690" cy="954547"/>
          </a:xfrm>
        </p:spPr>
        <p:txBody>
          <a:bodyPr/>
          <a:lstStyle/>
          <a:p>
            <a:r>
              <a:rPr lang="en-JM" dirty="0" smtClean="0"/>
              <a:t>The ATM DTK Keep Time In The Best Way!!!</a:t>
            </a:r>
            <a:endParaRPr lang="en-JM" dirty="0"/>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945" y="2481942"/>
            <a:ext cx="3567133" cy="3444821"/>
          </a:xfrm>
          <a:prstGeom prst="rect">
            <a:avLst/>
          </a:prstGeom>
        </p:spPr>
      </p:pic>
      <p:pic>
        <p:nvPicPr>
          <p:cNvPr id="4098" name="Picture 2" descr="Thumbs Up Emoji Images – Browse 12,652 Stock Photos, Vector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3954" y="4620069"/>
            <a:ext cx="2407060" cy="15446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umbs Up Emoji Images – Browse 12,652 Stock Photos, Vectors, and Video |  Adobe St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45" y="711492"/>
            <a:ext cx="1626014" cy="112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850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JM" sz="5000" b="1" dirty="0" smtClean="0"/>
              <a:t>ATM DTK Software</a:t>
            </a:r>
            <a:endParaRPr lang="en-JM" sz="5000" b="1" dirty="0"/>
          </a:p>
        </p:txBody>
      </p:sp>
      <p:sp>
        <p:nvSpPr>
          <p:cNvPr id="4" name="Text Placeholder 3"/>
          <p:cNvSpPr>
            <a:spLocks noGrp="1"/>
          </p:cNvSpPr>
          <p:nvPr>
            <p:ph type="body" idx="1"/>
          </p:nvPr>
        </p:nvSpPr>
        <p:spPr/>
        <p:txBody>
          <a:bodyPr>
            <a:normAutofit/>
          </a:bodyPr>
          <a:lstStyle/>
          <a:p>
            <a:r>
              <a:rPr lang="en-US" sz="2500" dirty="0"/>
              <a:t>T</a:t>
            </a:r>
            <a:r>
              <a:rPr lang="en-US" sz="2500" dirty="0" smtClean="0"/>
              <a:t>he program/blocks of code used to operate the digital clock.</a:t>
            </a:r>
            <a:endParaRPr lang="en-JM" sz="2500" dirty="0"/>
          </a:p>
        </p:txBody>
      </p:sp>
    </p:spTree>
    <p:extLst>
      <p:ext uri="{BB962C8B-B14F-4D97-AF65-F5344CB8AC3E}">
        <p14:creationId xmlns:p14="http://schemas.microsoft.com/office/powerpoint/2010/main" val="234095276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JM" sz="5000" b="1" dirty="0" smtClean="0"/>
              <a:t>Features and Essential Functions</a:t>
            </a:r>
            <a:endParaRPr lang="en-JM" sz="5000" b="1" dirty="0"/>
          </a:p>
        </p:txBody>
      </p:sp>
      <p:sp>
        <p:nvSpPr>
          <p:cNvPr id="3" name="Content Placeholder 2"/>
          <p:cNvSpPr>
            <a:spLocks noGrp="1"/>
          </p:cNvSpPr>
          <p:nvPr>
            <p:ph idx="1"/>
          </p:nvPr>
        </p:nvSpPr>
        <p:spPr>
          <a:xfrm>
            <a:off x="1295401" y="2442754"/>
            <a:ext cx="9601196" cy="3734704"/>
          </a:xfrm>
        </p:spPr>
        <p:txBody>
          <a:bodyPr>
            <a:noAutofit/>
          </a:bodyPr>
          <a:lstStyle/>
          <a:p>
            <a:pPr marL="0" indent="0">
              <a:buNone/>
            </a:pPr>
            <a:r>
              <a:rPr lang="en-JM" sz="2500" dirty="0" smtClean="0"/>
              <a:t>Change Mode</a:t>
            </a:r>
          </a:p>
          <a:p>
            <a:pPr marL="0" indent="0">
              <a:buNone/>
            </a:pPr>
            <a:r>
              <a:rPr lang="en-JM" sz="2500" dirty="0" smtClean="0"/>
              <a:t>Set Time</a:t>
            </a:r>
          </a:p>
          <a:p>
            <a:pPr marL="0" indent="0">
              <a:buNone/>
            </a:pPr>
            <a:r>
              <a:rPr lang="en-JM" sz="2500" dirty="0" smtClean="0"/>
              <a:t>Set Alarm Time</a:t>
            </a:r>
          </a:p>
          <a:p>
            <a:pPr marL="0" indent="0">
              <a:buNone/>
            </a:pPr>
            <a:r>
              <a:rPr lang="en-JM" sz="2500" dirty="0"/>
              <a:t>Turn Off </a:t>
            </a:r>
            <a:r>
              <a:rPr lang="en-JM" sz="2500" dirty="0" smtClean="0"/>
              <a:t>Buzzer</a:t>
            </a:r>
          </a:p>
          <a:p>
            <a:pPr marL="0" indent="0">
              <a:buNone/>
            </a:pPr>
            <a:r>
              <a:rPr lang="en-JM" sz="2500" dirty="0" smtClean="0"/>
              <a:t>Snooze</a:t>
            </a:r>
          </a:p>
          <a:p>
            <a:pPr marL="0" indent="0">
              <a:buNone/>
            </a:pPr>
            <a:r>
              <a:rPr lang="en-JM" sz="2500" dirty="0" smtClean="0"/>
              <a:t>Disable Alarm</a:t>
            </a:r>
          </a:p>
          <a:p>
            <a:pPr marL="0" indent="0">
              <a:buNone/>
            </a:pPr>
            <a:r>
              <a:rPr lang="en-JM" sz="2500" dirty="0" smtClean="0"/>
              <a:t>Display Motivational Message</a:t>
            </a:r>
            <a:endParaRPr lang="en-JM" sz="2500" dirty="0"/>
          </a:p>
        </p:txBody>
      </p:sp>
    </p:spTree>
    <p:extLst>
      <p:ext uri="{BB962C8B-B14F-4D97-AF65-F5344CB8AC3E}">
        <p14:creationId xmlns:p14="http://schemas.microsoft.com/office/powerpoint/2010/main" val="18736806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JM" sz="5000" b="1" dirty="0" smtClean="0"/>
              <a:t>Change Mode</a:t>
            </a:r>
            <a:endParaRPr lang="en-JM" sz="5000" b="1" dirty="0"/>
          </a:p>
        </p:txBody>
      </p:sp>
      <p:sp>
        <p:nvSpPr>
          <p:cNvPr id="3" name="Content Placeholder 2"/>
          <p:cNvSpPr>
            <a:spLocks noGrp="1"/>
          </p:cNvSpPr>
          <p:nvPr>
            <p:ph idx="1"/>
          </p:nvPr>
        </p:nvSpPr>
        <p:spPr>
          <a:xfrm>
            <a:off x="822960" y="2556932"/>
            <a:ext cx="10518140" cy="3569548"/>
          </a:xfrm>
        </p:spPr>
        <p:txBody>
          <a:bodyPr>
            <a:normAutofit/>
          </a:bodyPr>
          <a:lstStyle/>
          <a:p>
            <a:pPr>
              <a:buFont typeface="Wingdings" panose="05000000000000000000" pitchFamily="2" charset="2"/>
              <a:buChar char="Ø"/>
            </a:pPr>
            <a:r>
              <a:rPr lang="en-US" sz="2700" dirty="0"/>
              <a:t>C</a:t>
            </a:r>
            <a:r>
              <a:rPr lang="en-US" sz="2700" dirty="0" smtClean="0"/>
              <a:t>hange from mode 1 (twelve (12) hours mode) to mode 2 (twenty-four (24) hours mode) and vice versa.</a:t>
            </a:r>
          </a:p>
          <a:p>
            <a:pPr>
              <a:buFont typeface="Wingdings" panose="05000000000000000000" pitchFamily="2" charset="2"/>
              <a:buChar char="Ø"/>
            </a:pPr>
            <a:r>
              <a:rPr lang="en-US" sz="2700" dirty="0" smtClean="0"/>
              <a:t>Access by pressing PD1 </a:t>
            </a:r>
            <a:r>
              <a:rPr lang="en-US" sz="2700" dirty="0"/>
              <a:t>on the Digital Clock </a:t>
            </a:r>
            <a:r>
              <a:rPr lang="en-US" sz="2700" dirty="0" smtClean="0"/>
              <a:t>PCB.</a:t>
            </a:r>
            <a:endParaRPr lang="en-US" sz="2700" dirty="0"/>
          </a:p>
          <a:p>
            <a:pPr>
              <a:buFont typeface="Wingdings" panose="05000000000000000000" pitchFamily="2" charset="2"/>
              <a:buChar char="Ø"/>
            </a:pPr>
            <a:r>
              <a:rPr lang="en-US" sz="2700" dirty="0" smtClean="0"/>
              <a:t>The 12 hours setting is mainly used by the general public/civilians and the 24 hours setting is mainly used be army personnel. This also makes the clock </a:t>
            </a:r>
            <a:r>
              <a:rPr lang="en-JM" sz="2800" dirty="0" smtClean="0"/>
              <a:t>globally compatible.</a:t>
            </a:r>
            <a:endParaRPr lang="en-US" sz="2700" dirty="0"/>
          </a:p>
          <a:p>
            <a:pPr marL="0" indent="0">
              <a:buNone/>
            </a:pPr>
            <a:r>
              <a:rPr lang="en-US" dirty="0" smtClean="0"/>
              <a:t> </a:t>
            </a:r>
            <a:endParaRPr lang="en-JM" b="1" dirty="0"/>
          </a:p>
        </p:txBody>
      </p:sp>
    </p:spTree>
    <p:extLst>
      <p:ext uri="{BB962C8B-B14F-4D97-AF65-F5344CB8AC3E}">
        <p14:creationId xmlns:p14="http://schemas.microsoft.com/office/powerpoint/2010/main" val="30283866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84022" y="704850"/>
            <a:ext cx="4029278" cy="5461000"/>
          </a:xfrm>
          <a:prstGeom prst="rect">
            <a:avLst/>
          </a:prstGeom>
          <a:ln w="28575">
            <a:solidFill>
              <a:schemeClr val="accent6">
                <a:lumMod val="60000"/>
                <a:lumOff val="40000"/>
              </a:schemeClr>
            </a:solidFill>
          </a:ln>
        </p:spPr>
      </p:pic>
      <p:pic>
        <p:nvPicPr>
          <p:cNvPr id="7" name="Picture 6"/>
          <p:cNvPicPr>
            <a:picLocks noChangeAspect="1"/>
          </p:cNvPicPr>
          <p:nvPr/>
        </p:nvPicPr>
        <p:blipFill>
          <a:blip r:embed="rId3"/>
          <a:stretch>
            <a:fillRect/>
          </a:stretch>
        </p:blipFill>
        <p:spPr>
          <a:xfrm>
            <a:off x="4813300" y="704850"/>
            <a:ext cx="6591300" cy="5461000"/>
          </a:xfrm>
          <a:prstGeom prst="rect">
            <a:avLst/>
          </a:prstGeom>
          <a:ln w="28575">
            <a:solidFill>
              <a:schemeClr val="accent6">
                <a:lumMod val="60000"/>
                <a:lumOff val="40000"/>
              </a:schemeClr>
            </a:solidFill>
          </a:ln>
        </p:spPr>
      </p:pic>
    </p:spTree>
    <p:extLst>
      <p:ext uri="{BB962C8B-B14F-4D97-AF65-F5344CB8AC3E}">
        <p14:creationId xmlns:p14="http://schemas.microsoft.com/office/powerpoint/2010/main" val="35142840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7645" y="5786845"/>
            <a:ext cx="10776857" cy="389468"/>
          </a:xfrm>
        </p:spPr>
        <p:txBody>
          <a:bodyPr>
            <a:normAutofit fontScale="85000" lnSpcReduction="10000"/>
          </a:bodyPr>
          <a:lstStyle/>
          <a:p>
            <a:pPr marL="0" indent="0" algn="ctr">
              <a:buNone/>
            </a:pPr>
            <a:r>
              <a:rPr lang="en-JM" dirty="0" smtClean="0"/>
              <a:t>Video 1 showing demonstration of converting from mode 1 (12H) to mode 2 (24H) and vice versa</a:t>
            </a:r>
            <a:endParaRPr lang="en-JM" dirty="0"/>
          </a:p>
        </p:txBody>
      </p:sp>
      <p:pic>
        <p:nvPicPr>
          <p:cNvPr id="2" name="WhatsApp Video 2023-11-27 at 12.18.37_9adf817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1578" y="781352"/>
            <a:ext cx="10341667" cy="4861801"/>
          </a:xfrm>
          <a:prstGeom prst="rect">
            <a:avLst/>
          </a:prstGeom>
        </p:spPr>
      </p:pic>
    </p:spTree>
    <p:extLst>
      <p:ext uri="{BB962C8B-B14F-4D97-AF65-F5344CB8AC3E}">
        <p14:creationId xmlns:p14="http://schemas.microsoft.com/office/powerpoint/2010/main" val="20730550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3932</TotalTime>
  <Words>1164</Words>
  <Application>Microsoft Office PowerPoint</Application>
  <PresentationFormat>Widescreen</PresentationFormat>
  <Paragraphs>188</Paragraphs>
  <Slides>47</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Garamond</vt:lpstr>
      <vt:lpstr>Times New Roman</vt:lpstr>
      <vt:lpstr>Wingdings</vt:lpstr>
      <vt:lpstr>Organic</vt:lpstr>
      <vt:lpstr>ELET2405</vt:lpstr>
      <vt:lpstr>Objectives</vt:lpstr>
      <vt:lpstr>Introduction</vt:lpstr>
      <vt:lpstr>ATM Digital Timekeeper (ATM DTK)</vt:lpstr>
      <vt:lpstr>ATM DTK Software</vt:lpstr>
      <vt:lpstr>Features and Essential Functions</vt:lpstr>
      <vt:lpstr>Change Mode</vt:lpstr>
      <vt:lpstr>PowerPoint Presentation</vt:lpstr>
      <vt:lpstr>PowerPoint Presentation</vt:lpstr>
      <vt:lpstr>Set Time</vt:lpstr>
      <vt:lpstr>PowerPoint Presentation</vt:lpstr>
      <vt:lpstr>PowerPoint Presentation</vt:lpstr>
      <vt:lpstr>Set Alarm Time</vt:lpstr>
      <vt:lpstr>PowerPoint Presentation</vt:lpstr>
      <vt:lpstr>Turn Off Buzzer</vt:lpstr>
      <vt:lpstr>PowerPoint Presentation</vt:lpstr>
      <vt:lpstr>PowerPoint Presentation</vt:lpstr>
      <vt:lpstr>Snooze</vt:lpstr>
      <vt:lpstr>PowerPoint Presentation</vt:lpstr>
      <vt:lpstr>PowerPoint Presentation</vt:lpstr>
      <vt:lpstr>Disable Alarm</vt:lpstr>
      <vt:lpstr>PowerPoint Presentation</vt:lpstr>
      <vt:lpstr>PowerPoint Presentation</vt:lpstr>
      <vt:lpstr>Display Motivational Message</vt:lpstr>
      <vt:lpstr>PowerPoint Presentation</vt:lpstr>
      <vt:lpstr>PowerPoint Presentation</vt:lpstr>
      <vt:lpstr>Software State Diagram</vt:lpstr>
      <vt:lpstr>Flow chart</vt:lpstr>
      <vt:lpstr>PowerPoint Presentation</vt:lpstr>
      <vt:lpstr>PowerPoint Presentation</vt:lpstr>
      <vt:lpstr>PowerPoint Presentation</vt:lpstr>
      <vt:lpstr>ATM DTK Hardware</vt:lpstr>
      <vt:lpstr>Hardware Block Diagram</vt:lpstr>
      <vt:lpstr>PowerPoint Presentation</vt:lpstr>
      <vt:lpstr>ATM DTK Schematic Diagram</vt:lpstr>
      <vt:lpstr>Power Supply Schematic Diagram</vt:lpstr>
      <vt:lpstr>PCB Layout</vt:lpstr>
      <vt:lpstr>Components Cost List</vt:lpstr>
      <vt:lpstr>Why is ATM DTK The Best?</vt:lpstr>
      <vt:lpstr>The ATM DTK’s Beauty</vt:lpstr>
      <vt:lpstr>Challenges Faced</vt:lpstr>
      <vt:lpstr>PowerPoint Presentation</vt:lpstr>
      <vt:lpstr>PowerPoint Presentation</vt:lpstr>
      <vt:lpstr>PowerPoint Presentation</vt:lpstr>
      <vt:lpstr>PowerPoint Presentation</vt:lpstr>
      <vt:lpstr>References</vt:lpstr>
      <vt:lpstr>Thank you for listening!!!</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ELET2405</dc:title>
  <dc:creator>Abegail McCalla</dc:creator>
  <cp:lastModifiedBy>Abegail McCalla</cp:lastModifiedBy>
  <cp:revision>255</cp:revision>
  <dcterms:created xsi:type="dcterms:W3CDTF">2023-11-22T18:55:33Z</dcterms:created>
  <dcterms:modified xsi:type="dcterms:W3CDTF">2024-03-25T16:29:27Z</dcterms:modified>
</cp:coreProperties>
</file>